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3" r:id="rId2"/>
    <p:sldId id="261" r:id="rId3"/>
    <p:sldId id="271" r:id="rId4"/>
    <p:sldId id="287" r:id="rId5"/>
    <p:sldId id="265" r:id="rId6"/>
    <p:sldId id="273" r:id="rId7"/>
    <p:sldId id="274" r:id="rId8"/>
    <p:sldId id="276" r:id="rId9"/>
    <p:sldId id="278" r:id="rId10"/>
    <p:sldId id="279" r:id="rId11"/>
    <p:sldId id="283" r:id="rId12"/>
    <p:sldId id="277" r:id="rId13"/>
    <p:sldId id="293" r:id="rId14"/>
    <p:sldId id="288" r:id="rId15"/>
    <p:sldId id="297" r:id="rId16"/>
    <p:sldId id="298" r:id="rId17"/>
    <p:sldId id="307" r:id="rId18"/>
    <p:sldId id="299" r:id="rId19"/>
    <p:sldId id="308" r:id="rId20"/>
    <p:sldId id="300" r:id="rId21"/>
    <p:sldId id="289" r:id="rId22"/>
    <p:sldId id="290" r:id="rId23"/>
    <p:sldId id="291" r:id="rId24"/>
    <p:sldId id="292" r:id="rId25"/>
    <p:sldId id="294" r:id="rId26"/>
    <p:sldId id="301" r:id="rId27"/>
    <p:sldId id="296" r:id="rId28"/>
    <p:sldId id="302" r:id="rId29"/>
    <p:sldId id="303" r:id="rId30"/>
    <p:sldId id="304" r:id="rId31"/>
    <p:sldId id="305" r:id="rId32"/>
    <p:sldId id="306" r:id="rId33"/>
    <p:sldId id="268" r:id="rId34"/>
    <p:sldId id="30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353" autoAdjust="0"/>
    <p:restoredTop sz="92157" autoAdjust="0"/>
  </p:normalViewPr>
  <p:slideViewPr>
    <p:cSldViewPr>
      <p:cViewPr varScale="1">
        <p:scale>
          <a:sx n="76" d="100"/>
          <a:sy n="76" d="100"/>
        </p:scale>
        <p:origin x="-1718" y="-9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04A115-3529-4AC4-98E9-E07A951ED9B4}" type="datetimeFigureOut">
              <a:rPr lang="en-US" smtClean="0"/>
              <a:pPr/>
              <a:t>7/3/2022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EE37EA-9337-473C-A31D-2A4CDC7C4D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EE37EA-9337-473C-A31D-2A4CDC7C4D85}" type="slidenum">
              <a:rPr lang="en-US" smtClean="0"/>
              <a:pPr/>
              <a:t>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EE37EA-9337-473C-A31D-2A4CDC7C4D85}"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DAD220-8257-4788-BED9-62CA74CF91BE}"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AD220-8257-4788-BED9-62CA74CF91BE}"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AD220-8257-4788-BED9-62CA74CF91BE}"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AD220-8257-4788-BED9-62CA74CF91BE}"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DAD220-8257-4788-BED9-62CA74CF91BE}"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DAD220-8257-4788-BED9-62CA74CF91BE}"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DAD220-8257-4788-BED9-62CA74CF91BE}" type="datetimeFigureOut">
              <a:rPr lang="en-US" smtClean="0"/>
              <a:pPr/>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DAD220-8257-4788-BED9-62CA74CF91BE}" type="datetimeFigureOut">
              <a:rPr lang="en-US" smtClean="0"/>
              <a:pPr/>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AD220-8257-4788-BED9-62CA74CF91BE}" type="datetimeFigureOut">
              <a:rPr lang="en-US" smtClean="0"/>
              <a:pPr/>
              <a:t>7/3/2022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AD220-8257-4788-BED9-62CA74CF91BE}"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AD220-8257-4788-BED9-62CA74CF91BE}"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B9DDA-7DDD-4A77-913D-756174D5516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AD220-8257-4788-BED9-62CA74CF91BE}" type="datetimeFigureOut">
              <a:rPr lang="en-US" smtClean="0"/>
              <a:pPr/>
              <a:t>7/3/2022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B9DDA-7DDD-4A77-913D-756174D551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
        <p:nvSpPr>
          <p:cNvPr id="5" name="TextBox 4"/>
          <p:cNvSpPr txBox="1"/>
          <p:nvPr/>
        </p:nvSpPr>
        <p:spPr>
          <a:xfrm>
            <a:off x="0" y="0"/>
            <a:ext cx="9144000" cy="7032694"/>
          </a:xfrm>
          <a:prstGeom prst="rect">
            <a:avLst/>
          </a:prstGeom>
          <a:noFill/>
        </p:spPr>
        <p:txBody>
          <a:bodyPr wrap="square" rtlCol="0">
            <a:spAutoFit/>
          </a:bodyPr>
          <a:lstStyle/>
          <a:p>
            <a:pPr algn="ctr"/>
            <a:r>
              <a:rPr lang="en-IN" sz="2400" b="1" dirty="0">
                <a:latin typeface="Times New Roman" pitchFamily="18" charset="0"/>
                <a:cs typeface="Times New Roman" pitchFamily="18" charset="0"/>
              </a:rPr>
              <a:t>SANSKRITHI SCHOOL OF ENGINEERING</a:t>
            </a:r>
          </a:p>
          <a:p>
            <a:pPr algn="ctr"/>
            <a:endParaRPr lang="en-IN" sz="1600" b="1" dirty="0">
              <a:latin typeface="Times New Roman" pitchFamily="18" charset="0"/>
              <a:cs typeface="Times New Roman" pitchFamily="18" charset="0"/>
            </a:endParaRPr>
          </a:p>
          <a:p>
            <a:pPr algn="ctr"/>
            <a:r>
              <a:rPr lang="en-IN" sz="1600" b="1" dirty="0">
                <a:latin typeface="Times New Roman" pitchFamily="18" charset="0"/>
                <a:cs typeface="Times New Roman" pitchFamily="18" charset="0"/>
              </a:rPr>
              <a:t>DEPARTMENT OF COMPUTER SCIENCE AND ENGINEERING</a:t>
            </a:r>
          </a:p>
          <a:p>
            <a:pPr algn="ctr"/>
            <a:endParaRPr lang="en-US" sz="1000" dirty="0" smtClean="0">
              <a:latin typeface="Times New Roman" pitchFamily="18" charset="0"/>
              <a:cs typeface="Times New Roman" pitchFamily="18" charset="0"/>
            </a:endParaRPr>
          </a:p>
          <a:p>
            <a:pPr algn="ctr"/>
            <a:r>
              <a:rPr lang="en-IN" sz="2000" b="1" dirty="0" smtClean="0">
                <a:latin typeface="Times New Roman" pitchFamily="18" charset="0"/>
                <a:cs typeface="Times New Roman" pitchFamily="18" charset="0"/>
              </a:rPr>
              <a:t>Final </a:t>
            </a:r>
            <a:r>
              <a:rPr lang="en-IN" sz="2000" b="1" dirty="0">
                <a:latin typeface="Times New Roman" pitchFamily="18" charset="0"/>
                <a:cs typeface="Times New Roman" pitchFamily="18" charset="0"/>
              </a:rPr>
              <a:t>Project Review </a:t>
            </a:r>
            <a:endParaRPr lang="en-US" sz="2000" dirty="0">
              <a:latin typeface="Times New Roman" pitchFamily="18" charset="0"/>
              <a:cs typeface="Times New Roman" pitchFamily="18" charset="0"/>
            </a:endParaRPr>
          </a:p>
          <a:p>
            <a:pPr algn="ctr"/>
            <a:r>
              <a:rPr lang="en-IN" sz="1600" b="1" dirty="0">
                <a:latin typeface="Times New Roman" pitchFamily="18" charset="0"/>
                <a:cs typeface="Times New Roman" pitchFamily="18" charset="0"/>
              </a:rPr>
              <a:t>on</a:t>
            </a:r>
            <a:endParaRPr lang="en-US" sz="1600" dirty="0">
              <a:latin typeface="Times New Roman" pitchFamily="18" charset="0"/>
              <a:cs typeface="Times New Roman" pitchFamily="18" charset="0"/>
            </a:endParaRPr>
          </a:p>
          <a:p>
            <a:pPr algn="ctr"/>
            <a:r>
              <a:rPr lang="en-IN" sz="2000" b="1" dirty="0" smtClean="0">
                <a:latin typeface="Times New Roman" pitchFamily="18" charset="0"/>
                <a:cs typeface="Times New Roman" pitchFamily="18" charset="0"/>
              </a:rPr>
              <a:t>“E-LEARNING AND CAMPUS INFORMATION SYSTEM”</a:t>
            </a:r>
            <a:endParaRPr lang="en-IN" sz="2000" b="1" dirty="0">
              <a:latin typeface="Times New Roman" pitchFamily="18" charset="0"/>
              <a:cs typeface="Times New Roman" pitchFamily="18" charset="0"/>
            </a:endParaRPr>
          </a:p>
          <a:p>
            <a:pPr algn="ctr"/>
            <a:endParaRPr lang="en-IN" sz="1100" b="1" i="1" dirty="0">
              <a:latin typeface="Times New Roman" pitchFamily="18" charset="0"/>
              <a:cs typeface="Times New Roman" pitchFamily="18" charset="0"/>
            </a:endParaRPr>
          </a:p>
          <a:p>
            <a:pPr algn="ctr"/>
            <a:r>
              <a:rPr lang="en-IN" b="1" i="1" dirty="0" smtClean="0">
                <a:latin typeface="Times New Roman" pitchFamily="18" charset="0"/>
                <a:cs typeface="Times New Roman" pitchFamily="18" charset="0"/>
              </a:rPr>
              <a:t>Submitted </a:t>
            </a:r>
            <a:r>
              <a:rPr lang="en-IN" b="1" i="1" dirty="0">
                <a:latin typeface="Times New Roman" pitchFamily="18" charset="0"/>
                <a:cs typeface="Times New Roman" pitchFamily="18" charset="0"/>
              </a:rPr>
              <a:t>By</a:t>
            </a:r>
            <a:endParaRPr lang="en-US" b="1" i="1" dirty="0">
              <a:latin typeface="Times New Roman" pitchFamily="18" charset="0"/>
              <a:cs typeface="Times New Roman" pitchFamily="18" charset="0"/>
            </a:endParaRPr>
          </a:p>
          <a:p>
            <a:r>
              <a:rPr lang="en-US" dirty="0">
                <a:latin typeface="Times New Roman" pitchFamily="18" charset="0"/>
                <a:cs typeface="Times New Roman" pitchFamily="18" charset="0"/>
              </a:rPr>
              <a:t>                                                         </a:t>
            </a:r>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lgn="ctr"/>
            <a:endParaRPr lang="en-IN" b="1" i="1" u="sng" dirty="0">
              <a:latin typeface="Times New Roman" pitchFamily="18" charset="0"/>
              <a:cs typeface="Times New Roman" pitchFamily="18" charset="0"/>
            </a:endParaRPr>
          </a:p>
          <a:p>
            <a:pPr algn="ctr"/>
            <a:endParaRPr lang="en-IN" b="1" i="1" u="sng" dirty="0">
              <a:latin typeface="Times New Roman" pitchFamily="18" charset="0"/>
              <a:cs typeface="Times New Roman" pitchFamily="18" charset="0"/>
            </a:endParaRPr>
          </a:p>
          <a:p>
            <a:pPr algn="ctr"/>
            <a:endParaRPr lang="en-IN" b="1" i="1" u="sng" dirty="0">
              <a:latin typeface="Times New Roman" pitchFamily="18" charset="0"/>
              <a:cs typeface="Times New Roman" pitchFamily="18" charset="0"/>
            </a:endParaRPr>
          </a:p>
          <a:p>
            <a:pPr algn="ctr"/>
            <a:endParaRPr lang="en-IN" b="1" i="1" u="sng" dirty="0">
              <a:latin typeface="Times New Roman" pitchFamily="18" charset="0"/>
              <a:cs typeface="Times New Roman" pitchFamily="18" charset="0"/>
            </a:endParaRPr>
          </a:p>
          <a:p>
            <a:pPr algn="ctr"/>
            <a:r>
              <a:rPr lang="en-IN" b="1" i="1" u="sng" dirty="0">
                <a:latin typeface="Times New Roman" pitchFamily="18" charset="0"/>
                <a:cs typeface="Times New Roman" pitchFamily="18" charset="0"/>
              </a:rPr>
              <a:t>UNDER THE GUIDENCE OF</a:t>
            </a:r>
            <a:endParaRPr lang="en-US" b="1" i="1"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Mr</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O.Bhaskar</a:t>
            </a:r>
            <a:r>
              <a:rPr lang="en-US" b="1" dirty="0" smtClean="0">
                <a:latin typeface="Times New Roman" pitchFamily="18" charset="0"/>
                <a:cs typeface="Times New Roman" pitchFamily="18" charset="0"/>
              </a:rPr>
              <a:t> </a:t>
            </a:r>
            <a:r>
              <a:rPr lang="en-US" sz="1200" b="1" baseline="-25000" dirty="0" err="1" smtClean="0">
                <a:latin typeface="Times New Roman" pitchFamily="18" charset="0"/>
                <a:cs typeface="Times New Roman" pitchFamily="18" charset="0"/>
              </a:rPr>
              <a:t>M.Tech</a:t>
            </a:r>
            <a:r>
              <a:rPr lang="en-US" sz="1200" b="1" baseline="-25000" dirty="0" smtClean="0">
                <a:latin typeface="Times New Roman" pitchFamily="18" charset="0"/>
                <a:cs typeface="Times New Roman" pitchFamily="18" charset="0"/>
              </a:rPr>
              <a:t>,(</a:t>
            </a:r>
            <a:r>
              <a:rPr lang="en-US" sz="1200" b="1" baseline="-25000" dirty="0" err="1" smtClean="0">
                <a:latin typeface="Times New Roman" pitchFamily="18" charset="0"/>
                <a:cs typeface="Times New Roman" pitchFamily="18" charset="0"/>
              </a:rPr>
              <a:t>Ph.D</a:t>
            </a:r>
            <a:r>
              <a:rPr lang="en-US" sz="1200" b="1" baseline="-25000" dirty="0" smtClean="0">
                <a:latin typeface="Times New Roman" pitchFamily="18" charset="0"/>
                <a:cs typeface="Times New Roman" pitchFamily="18" charset="0"/>
              </a:rPr>
              <a:t>).,</a:t>
            </a:r>
            <a:endParaRPr lang="en-US" sz="1200" baseline="-25000"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Assistant </a:t>
            </a:r>
            <a:r>
              <a:rPr lang="en-US" b="1" dirty="0" smtClean="0">
                <a:latin typeface="Times New Roman" pitchFamily="18" charset="0"/>
                <a:cs typeface="Times New Roman" pitchFamily="18" charset="0"/>
              </a:rPr>
              <a:t>Professor</a:t>
            </a:r>
            <a:endParaRPr lang="en-US"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Department of Computer Science and Engineering</a:t>
            </a:r>
          </a:p>
          <a:p>
            <a:pPr algn="ctr"/>
            <a:r>
              <a:rPr lang="en-US" dirty="0">
                <a:latin typeface="Times New Roman" pitchFamily="18" charset="0"/>
                <a:cs typeface="Times New Roman" pitchFamily="18" charset="0"/>
              </a:rPr>
              <a:t>Sanskrithi School of Engineering</a:t>
            </a:r>
          </a:p>
          <a:p>
            <a:pPr algn="ctr"/>
            <a:r>
              <a:rPr lang="en-US" dirty="0" err="1" smtClean="0">
                <a:latin typeface="Times New Roman" pitchFamily="18" charset="0"/>
                <a:cs typeface="Times New Roman" pitchFamily="18" charset="0"/>
              </a:rPr>
              <a:t>Puttaparthi</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- 515134</a:t>
            </a:r>
          </a:p>
          <a:p>
            <a:endParaRPr lang="en-US" sz="1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401253903"/>
              </p:ext>
            </p:extLst>
          </p:nvPr>
        </p:nvGraphicFramePr>
        <p:xfrm>
          <a:off x="2285984" y="2428868"/>
          <a:ext cx="6024586" cy="1991360"/>
        </p:xfrm>
        <a:graphic>
          <a:graphicData uri="http://schemas.openxmlformats.org/drawingml/2006/table">
            <a:tbl>
              <a:tblPr firstRow="1" bandRow="1">
                <a:tableStyleId>{5940675A-B579-460E-94D1-54222C63F5DA}</a:tableStyleId>
              </a:tblPr>
              <a:tblGrid>
                <a:gridCol w="2835099">
                  <a:extLst>
                    <a:ext uri="{9D8B030D-6E8A-4147-A177-3AD203B41FA5}">
                      <a16:colId xmlns="" xmlns:a16="http://schemas.microsoft.com/office/drawing/2014/main" val="20000"/>
                    </a:ext>
                  </a:extLst>
                </a:gridCol>
                <a:gridCol w="3189487">
                  <a:extLst>
                    <a:ext uri="{9D8B030D-6E8A-4147-A177-3AD203B41FA5}">
                      <a16:colId xmlns="" xmlns:a16="http://schemas.microsoft.com/office/drawing/2014/main" val="20001"/>
                    </a:ext>
                  </a:extLst>
                </a:gridCol>
              </a:tblGrid>
              <a:tr h="398272">
                <a:tc>
                  <a:txBody>
                    <a:bodyPr/>
                    <a:lstStyle/>
                    <a:p>
                      <a:pPr marR="63881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K.PARIMALA</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18KF1A0525</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72">
                <a:tc>
                  <a:txBody>
                    <a:bodyPr/>
                    <a:lstStyle/>
                    <a:p>
                      <a:pPr marR="63881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B.HARITHA</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R="2540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18KF1A0509</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98272">
                <a:tc>
                  <a:txBody>
                    <a:bodyPr/>
                    <a:lstStyle/>
                    <a:p>
                      <a:pPr marR="63881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K.UDAY</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18KF1A0524</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98272">
                <a:tc>
                  <a:txBody>
                    <a:bodyPr/>
                    <a:lstStyle/>
                    <a:p>
                      <a:pPr marR="638810">
                        <a:spcBef>
                          <a:spcPts val="500"/>
                        </a:spcBef>
                        <a:spcAft>
                          <a:spcPts val="500"/>
                        </a:spcAft>
                      </a:pPr>
                      <a:r>
                        <a:rPr lang="en-US" sz="1800" b="1">
                          <a:solidFill>
                            <a:schemeClr val="tx1">
                              <a:lumMod val="75000"/>
                              <a:lumOff val="25000"/>
                            </a:schemeClr>
                          </a:solidFill>
                          <a:latin typeface="Times New Roman"/>
                          <a:ea typeface="Times New Roman"/>
                          <a:cs typeface="Times New Roman"/>
                        </a:rPr>
                        <a:t>K.SAI </a:t>
                      </a:r>
                      <a:r>
                        <a:rPr lang="en-US" sz="1800" b="1" smtClean="0">
                          <a:solidFill>
                            <a:schemeClr val="tx1">
                              <a:lumMod val="75000"/>
                              <a:lumOff val="25000"/>
                            </a:schemeClr>
                          </a:solidFill>
                          <a:latin typeface="Times New Roman"/>
                          <a:ea typeface="Times New Roman"/>
                          <a:cs typeface="Times New Roman"/>
                        </a:rPr>
                        <a:t>JOSHNA</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R="2540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18KF1A0528</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98272">
                <a:tc>
                  <a:txBody>
                    <a:bodyPr/>
                    <a:lstStyle/>
                    <a:p>
                      <a:pPr marR="63881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N.VIJAYA SAI</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R="25400">
                        <a:spcBef>
                          <a:spcPts val="500"/>
                        </a:spcBef>
                        <a:spcAft>
                          <a:spcPts val="500"/>
                        </a:spcAft>
                      </a:pPr>
                      <a:r>
                        <a:rPr lang="en-US" sz="1800" b="1" dirty="0">
                          <a:solidFill>
                            <a:schemeClr val="tx1">
                              <a:lumMod val="75000"/>
                              <a:lumOff val="25000"/>
                            </a:schemeClr>
                          </a:solidFill>
                          <a:latin typeface="Times New Roman"/>
                          <a:ea typeface="Times New Roman"/>
                          <a:cs typeface="Times New Roman"/>
                        </a:rPr>
                        <a:t>18KF1A0538</a:t>
                      </a:r>
                      <a:endParaRPr lang="en-US" sz="1800" dirty="0">
                        <a:solidFill>
                          <a:schemeClr val="tx1">
                            <a:lumMod val="75000"/>
                            <a:lumOff val="25000"/>
                          </a:schemeClr>
                        </a:solidFill>
                        <a:latin typeface="Times New Roman"/>
                        <a:ea typeface="Times New Roman"/>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298" y="214290"/>
            <a:ext cx="4214842" cy="428628"/>
          </a:xfrm>
        </p:spPr>
        <p:txBody>
          <a:bodyPr>
            <a:noAutofit/>
          </a:bodyPr>
          <a:lstStyle/>
          <a:p>
            <a:r>
              <a:rPr lang="en-IN" sz="2800" b="1" dirty="0" smtClean="0">
                <a:latin typeface="Times New Roman" pitchFamily="18" charset="0"/>
                <a:cs typeface="Times New Roman" pitchFamily="18" charset="0"/>
              </a:rPr>
              <a:t>LITERATURE REVIEW</a:t>
            </a:r>
            <a:r>
              <a:rPr lang="en-US" sz="2800" b="1" dirty="0" smtClean="0"/>
              <a:t/>
            </a:r>
            <a:br>
              <a:rPr lang="en-US" sz="2800" b="1" dirty="0" smtClean="0"/>
            </a:br>
            <a:endParaRPr lang="en-US" sz="2800" b="1" dirty="0">
              <a:latin typeface="Times New Roman" pitchFamily="18" charset="0"/>
              <a:cs typeface="Times New Roman" pitchFamily="18" charset="0"/>
            </a:endParaRPr>
          </a:p>
        </p:txBody>
      </p:sp>
      <p:pic>
        <p:nvPicPr>
          <p:cNvPr id="3" name="Picture 2" descr="sse.png"/>
          <p:cNvPicPr>
            <a:picLocks noChangeAspect="1"/>
          </p:cNvPicPr>
          <p:nvPr/>
        </p:nvPicPr>
        <p:blipFill>
          <a:blip r:embed="rId2" cstate="print"/>
          <a:stretch>
            <a:fillRect/>
          </a:stretch>
        </p:blipFill>
        <p:spPr>
          <a:xfrm>
            <a:off x="8006079" y="0"/>
            <a:ext cx="1137921" cy="609600"/>
          </a:xfrm>
          <a:prstGeom prst="rect">
            <a:avLst/>
          </a:prstGeom>
        </p:spPr>
      </p:pic>
      <p:sp>
        <p:nvSpPr>
          <p:cNvPr id="4" name="TextBox 3"/>
          <p:cNvSpPr txBox="1"/>
          <p:nvPr/>
        </p:nvSpPr>
        <p:spPr>
          <a:xfrm>
            <a:off x="2500298" y="500042"/>
            <a:ext cx="5857916" cy="984885"/>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A Student Information System[5 ]</a:t>
            </a:r>
          </a:p>
          <a:p>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dirty="0"/>
          </a:p>
        </p:txBody>
      </p:sp>
      <p:sp>
        <p:nvSpPr>
          <p:cNvPr id="6" name="TextBox 5"/>
          <p:cNvSpPr txBox="1"/>
          <p:nvPr/>
        </p:nvSpPr>
        <p:spPr>
          <a:xfrm>
            <a:off x="3071802" y="928670"/>
            <a:ext cx="3714776" cy="369332"/>
          </a:xfrm>
          <a:prstGeom prst="rect">
            <a:avLst/>
          </a:prstGeom>
          <a:noFill/>
        </p:spPr>
        <p:txBody>
          <a:bodyPr wrap="square" rtlCol="0">
            <a:spAutoFit/>
          </a:bodyPr>
          <a:lstStyle/>
          <a:p>
            <a:r>
              <a:rPr lang="en-IN" dirty="0" smtClean="0">
                <a:latin typeface="Times New Roman" pitchFamily="18" charset="0"/>
                <a:cs typeface="Times New Roman" pitchFamily="18" charset="0"/>
              </a:rPr>
              <a:t>Prabhu T Kannan, Sri vidya</a:t>
            </a:r>
            <a:endParaRPr lang="en-US" dirty="0"/>
          </a:p>
        </p:txBody>
      </p:sp>
      <p:sp>
        <p:nvSpPr>
          <p:cNvPr id="9" name="TextBox 8"/>
          <p:cNvSpPr txBox="1"/>
          <p:nvPr/>
        </p:nvSpPr>
        <p:spPr>
          <a:xfrm>
            <a:off x="928662" y="3500438"/>
            <a:ext cx="2071702" cy="430887"/>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Disadvantages:</a:t>
            </a:r>
            <a:endParaRPr lang="en-US" sz="2200" b="1" dirty="0">
              <a:latin typeface="Times New Roman" pitchFamily="18" charset="0"/>
              <a:cs typeface="Times New Roman" pitchFamily="18" charset="0"/>
            </a:endParaRPr>
          </a:p>
        </p:txBody>
      </p:sp>
      <p:sp>
        <p:nvSpPr>
          <p:cNvPr id="11" name="TextBox 10"/>
          <p:cNvSpPr txBox="1"/>
          <p:nvPr/>
        </p:nvSpPr>
        <p:spPr>
          <a:xfrm>
            <a:off x="1214414" y="4071942"/>
            <a:ext cx="6929486" cy="1446550"/>
          </a:xfrm>
          <a:prstGeom prst="rect">
            <a:avLst/>
          </a:prstGeom>
          <a:noFill/>
        </p:spPr>
        <p:txBody>
          <a:bodyPr wrap="square" rtlCol="0">
            <a:spAutoFit/>
          </a:bodyPr>
          <a:lstStyle/>
          <a:p>
            <a:pPr algn="just">
              <a:buFont typeface="Arial" pitchFamily="34" charset="0"/>
              <a:buChar char="•"/>
            </a:pPr>
            <a:endParaRPr lang="en-IN" sz="2200" dirty="0" smtClean="0">
              <a:latin typeface="Times New Roman" pitchFamily="18" charset="0"/>
              <a:cs typeface="Times New Roman" pitchFamily="18" charset="0"/>
            </a:endParaRPr>
          </a:p>
          <a:p>
            <a:pPr algn="just">
              <a:buFont typeface="Arial" pitchFamily="34" charset="0"/>
              <a:buChar char="•"/>
            </a:pPr>
            <a:r>
              <a:rPr lang="en-IN" sz="2200" dirty="0" smtClean="0">
                <a:latin typeface="Times New Roman" pitchFamily="18" charset="0"/>
                <a:cs typeface="Times New Roman" pitchFamily="18" charset="0"/>
              </a:rPr>
              <a:t> Students cannot access the study materials and quizzes.</a:t>
            </a:r>
          </a:p>
          <a:p>
            <a:pPr algn="just">
              <a:buFont typeface="Arial" pitchFamily="34" charset="0"/>
              <a:buChar char="•"/>
            </a:pPr>
            <a:r>
              <a:rPr lang="en-IN" sz="2200" dirty="0" smtClean="0">
                <a:latin typeface="Times New Roman" pitchFamily="18" charset="0"/>
                <a:cs typeface="Times New Roman" pitchFamily="18" charset="0"/>
              </a:rPr>
              <a:t> The discussion panel is not there for students.</a:t>
            </a:r>
          </a:p>
          <a:p>
            <a:pPr algn="just">
              <a:buFont typeface="Arial" pitchFamily="34" charset="0"/>
              <a:buChar char="•"/>
            </a:pPr>
            <a:r>
              <a:rPr lang="en-IN" sz="2200" dirty="0" smtClean="0">
                <a:latin typeface="Times New Roman" pitchFamily="18" charset="0"/>
                <a:cs typeface="Times New Roman" pitchFamily="18" charset="0"/>
              </a:rPr>
              <a:t> Admin only to monitories all things in  modules. </a:t>
            </a:r>
          </a:p>
        </p:txBody>
      </p:sp>
      <p:sp>
        <p:nvSpPr>
          <p:cNvPr id="10" name="TextBox 9"/>
          <p:cNvSpPr txBox="1"/>
          <p:nvPr/>
        </p:nvSpPr>
        <p:spPr>
          <a:xfrm>
            <a:off x="1000100" y="1428736"/>
            <a:ext cx="7358114" cy="1446550"/>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Student information is available to administrators across the institution, In which it facilitates planning and coordination. Learning Management System is a software application to share course content and track the progress of individual students.</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80" y="0"/>
            <a:ext cx="5000660" cy="714380"/>
          </a:xfrm>
        </p:spPr>
        <p:txBody>
          <a:bodyPr>
            <a:normAutofit/>
          </a:bodyPr>
          <a:lstStyle/>
          <a:p>
            <a:r>
              <a:rPr lang="en-IN" sz="2800" b="1" dirty="0" smtClean="0">
                <a:latin typeface="Times New Roman" pitchFamily="18" charset="0"/>
                <a:cs typeface="Times New Roman" pitchFamily="18" charset="0"/>
              </a:rPr>
              <a:t>EXISTING SYSTEM</a:t>
            </a:r>
            <a:endParaRPr lang="en-US" sz="2800" b="1" dirty="0">
              <a:latin typeface="Times New Roman" pitchFamily="18" charset="0"/>
              <a:cs typeface="Times New Roman"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
        <p:nvSpPr>
          <p:cNvPr id="5" name="TextBox 4"/>
          <p:cNvSpPr txBox="1"/>
          <p:nvPr/>
        </p:nvSpPr>
        <p:spPr>
          <a:xfrm>
            <a:off x="500034" y="857232"/>
            <a:ext cx="7929618" cy="2123658"/>
          </a:xfrm>
          <a:prstGeom prst="rect">
            <a:avLst/>
          </a:prstGeom>
          <a:noFill/>
        </p:spPr>
        <p:txBody>
          <a:bodyPr wrap="square" rtlCol="0">
            <a:spAutoFit/>
          </a:bodyPr>
          <a:lstStyle/>
          <a:p>
            <a:pPr algn="just"/>
            <a:r>
              <a:rPr lang="en-IN" sz="2200" dirty="0" smtClean="0">
                <a:latin typeface="Times New Roman" pitchFamily="18" charset="0"/>
                <a:cs typeface="Times New Roman" pitchFamily="18" charset="0"/>
              </a:rPr>
              <a:t> In that students communicate with their daily activities. Campus information not there in the social network system. The </a:t>
            </a:r>
            <a:r>
              <a:rPr lang="en-IN" sz="2200" dirty="0" err="1" smtClean="0">
                <a:latin typeface="Times New Roman" pitchFamily="18" charset="0"/>
                <a:cs typeface="Times New Roman" pitchFamily="18" charset="0"/>
              </a:rPr>
              <a:t>admins</a:t>
            </a:r>
            <a:r>
              <a:rPr lang="en-IN" sz="2200" dirty="0" smtClean="0">
                <a:latin typeface="Times New Roman" pitchFamily="18" charset="0"/>
                <a:cs typeface="Times New Roman" pitchFamily="18" charset="0"/>
              </a:rPr>
              <a:t> only view the chatting in discussion sessions. Students cannot access the study materials and quizzes in the panel. In each degree they don’t have to permission to discuss subject related questions. All students chat with all in the one module only.</a:t>
            </a:r>
            <a:endParaRPr lang="en-US" sz="2200" dirty="0">
              <a:latin typeface="Times New Roman" pitchFamily="18" charset="0"/>
              <a:cs typeface="Times New Roman" pitchFamily="18" charset="0"/>
            </a:endParaRPr>
          </a:p>
        </p:txBody>
      </p:sp>
      <p:sp>
        <p:nvSpPr>
          <p:cNvPr id="7" name="Rectangle 6"/>
          <p:cNvSpPr/>
          <p:nvPr/>
        </p:nvSpPr>
        <p:spPr>
          <a:xfrm>
            <a:off x="571472" y="3571876"/>
            <a:ext cx="2018501" cy="430887"/>
          </a:xfrm>
          <a:prstGeom prst="rect">
            <a:avLst/>
          </a:prstGeom>
        </p:spPr>
        <p:txBody>
          <a:bodyPr wrap="none">
            <a:spAutoFit/>
          </a:bodyPr>
          <a:lstStyle/>
          <a:p>
            <a:r>
              <a:rPr lang="en-IN" sz="2200" b="1" dirty="0" smtClean="0">
                <a:latin typeface="Times New Roman" pitchFamily="18" charset="0"/>
                <a:cs typeface="Times New Roman" pitchFamily="18" charset="0"/>
              </a:rPr>
              <a:t>Disadvantages:</a:t>
            </a:r>
            <a:endParaRPr lang="en-US" sz="2200" b="1" dirty="0">
              <a:latin typeface="Times New Roman" pitchFamily="18" charset="0"/>
              <a:cs typeface="Times New Roman" pitchFamily="18" charset="0"/>
            </a:endParaRPr>
          </a:p>
        </p:txBody>
      </p:sp>
      <p:sp>
        <p:nvSpPr>
          <p:cNvPr id="9" name="TextBox 8"/>
          <p:cNvSpPr txBox="1"/>
          <p:nvPr/>
        </p:nvSpPr>
        <p:spPr>
          <a:xfrm>
            <a:off x="928662" y="4071942"/>
            <a:ext cx="7429552" cy="2400657"/>
          </a:xfrm>
          <a:prstGeom prst="rect">
            <a:avLst/>
          </a:prstGeom>
          <a:noFill/>
        </p:spPr>
        <p:txBody>
          <a:bodyPr wrap="square" rtlCol="0">
            <a:spAutoFit/>
          </a:bodyPr>
          <a:lstStyle/>
          <a:p>
            <a:pPr algn="just">
              <a:buFont typeface="Arial" pitchFamily="34" charset="0"/>
              <a:buChar char="•"/>
            </a:pPr>
            <a:r>
              <a:rPr lang="en-IN" sz="2200" dirty="0" smtClean="0">
                <a:latin typeface="Times New Roman" pitchFamily="18" charset="0"/>
                <a:cs typeface="Times New Roman" pitchFamily="18" charset="0"/>
              </a:rPr>
              <a:t> Faculties not there in the previous methodologies , They cannot provided faculty login panels.</a:t>
            </a:r>
          </a:p>
          <a:p>
            <a:pPr algn="just">
              <a:buFont typeface="Arial" pitchFamily="34" charset="0"/>
              <a:buChar char="•"/>
            </a:pPr>
            <a:r>
              <a:rPr lang="en-IN" sz="2200" dirty="0" smtClean="0">
                <a:latin typeface="Times New Roman" pitchFamily="18" charset="0"/>
                <a:cs typeface="Times New Roman" pitchFamily="18" charset="0"/>
              </a:rPr>
              <a:t> Notices doesn’t  provide in the timelines bar. </a:t>
            </a:r>
          </a:p>
          <a:p>
            <a:pPr algn="just">
              <a:buFont typeface="Arial" pitchFamily="34" charset="0"/>
              <a:buChar char="•"/>
            </a:pPr>
            <a:r>
              <a:rPr lang="en-IN" sz="2200" dirty="0" smtClean="0">
                <a:latin typeface="Times New Roman" pitchFamily="18" charset="0"/>
                <a:cs typeface="Times New Roman" pitchFamily="18" charset="0"/>
              </a:rPr>
              <a:t> Students cannot </a:t>
            </a:r>
            <a:r>
              <a:rPr lang="en-IN" sz="2200" dirty="0" err="1" smtClean="0">
                <a:latin typeface="Times New Roman" pitchFamily="18" charset="0"/>
                <a:cs typeface="Times New Roman" pitchFamily="18" charset="0"/>
              </a:rPr>
              <a:t>acce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ss</a:t>
            </a:r>
            <a:r>
              <a:rPr lang="en-IN" sz="2200"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the study materials and quizzes in the panel.</a:t>
            </a:r>
          </a:p>
          <a:p>
            <a:pPr algn="just">
              <a:buFont typeface="Arial" pitchFamily="34" charset="0"/>
              <a:buChar char="•"/>
            </a:pPr>
            <a:r>
              <a:rPr lang="en-IN" sz="2200" dirty="0" smtClean="0">
                <a:latin typeface="Times New Roman" pitchFamily="18" charset="0"/>
                <a:cs typeface="Times New Roman" pitchFamily="18" charset="0"/>
              </a:rPr>
              <a:t> In the previous all members discussion in one panel.</a:t>
            </a:r>
          </a:p>
          <a:p>
            <a:pPr algn="just">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80" y="0"/>
            <a:ext cx="5000660" cy="714380"/>
          </a:xfrm>
        </p:spPr>
        <p:txBody>
          <a:bodyPr>
            <a:normAutofit/>
          </a:bodyPr>
          <a:lstStyle/>
          <a:p>
            <a:r>
              <a:rPr lang="en-IN" sz="2800" b="1" dirty="0" smtClean="0">
                <a:latin typeface="Times New Roman" pitchFamily="18" charset="0"/>
                <a:cs typeface="Times New Roman" pitchFamily="18" charset="0"/>
              </a:rPr>
              <a:t>PROPOSED SYSTEM</a:t>
            </a:r>
            <a:endParaRPr lang="en-US" sz="2800" b="1" dirty="0">
              <a:latin typeface="Times New Roman" pitchFamily="18" charset="0"/>
              <a:cs typeface="Times New Roman"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
        <p:nvSpPr>
          <p:cNvPr id="5" name="TextBox 4"/>
          <p:cNvSpPr txBox="1"/>
          <p:nvPr/>
        </p:nvSpPr>
        <p:spPr>
          <a:xfrm>
            <a:off x="500034" y="857232"/>
            <a:ext cx="7929618" cy="2462213"/>
          </a:xfrm>
          <a:prstGeom prst="rect">
            <a:avLst/>
          </a:prstGeom>
          <a:noFill/>
        </p:spPr>
        <p:txBody>
          <a:bodyPr wrap="square" rtlCol="0">
            <a:spAutoFit/>
          </a:bodyPr>
          <a:lstStyle/>
          <a:p>
            <a:pPr algn="just"/>
            <a:r>
              <a:rPr lang="en-IN" sz="2200" dirty="0" smtClean="0">
                <a:latin typeface="Times New Roman" pitchFamily="18" charset="0"/>
                <a:cs typeface="Times New Roman" pitchFamily="18" charset="0"/>
              </a:rPr>
              <a:t>In these students communicate with their daily activities. The site  will provide campus information and timeline notices in the application. Admin to control the all activities in the application. Students have permission to access the study materials and quizzes in the panel. In each degree they have a permission to discuss subject related questions. Different modules for student discussion in the application.</a:t>
            </a:r>
            <a:endParaRPr lang="en-US" sz="2200" dirty="0">
              <a:latin typeface="Times New Roman" pitchFamily="18" charset="0"/>
              <a:cs typeface="Times New Roman" pitchFamily="18" charset="0"/>
            </a:endParaRPr>
          </a:p>
        </p:txBody>
      </p:sp>
      <p:sp>
        <p:nvSpPr>
          <p:cNvPr id="7" name="Rectangle 6"/>
          <p:cNvSpPr/>
          <p:nvPr/>
        </p:nvSpPr>
        <p:spPr>
          <a:xfrm>
            <a:off x="571472" y="3571876"/>
            <a:ext cx="1689886" cy="430887"/>
          </a:xfrm>
          <a:prstGeom prst="rect">
            <a:avLst/>
          </a:prstGeom>
        </p:spPr>
        <p:txBody>
          <a:bodyPr wrap="none">
            <a:spAutoFit/>
          </a:bodyPr>
          <a:lstStyle/>
          <a:p>
            <a:r>
              <a:rPr lang="en-IN" sz="2200" b="1" dirty="0" smtClean="0">
                <a:latin typeface="Times New Roman" pitchFamily="18" charset="0"/>
                <a:cs typeface="Times New Roman" pitchFamily="18" charset="0"/>
              </a:rPr>
              <a:t>Advantages:</a:t>
            </a:r>
            <a:endParaRPr lang="en-US" sz="2200" b="1" dirty="0">
              <a:latin typeface="Times New Roman" pitchFamily="18" charset="0"/>
              <a:cs typeface="Times New Roman" pitchFamily="18" charset="0"/>
            </a:endParaRPr>
          </a:p>
        </p:txBody>
      </p:sp>
      <p:sp>
        <p:nvSpPr>
          <p:cNvPr id="9" name="TextBox 8"/>
          <p:cNvSpPr txBox="1"/>
          <p:nvPr/>
        </p:nvSpPr>
        <p:spPr>
          <a:xfrm>
            <a:off x="928662" y="4071942"/>
            <a:ext cx="7429552" cy="2062103"/>
          </a:xfrm>
          <a:prstGeom prst="rect">
            <a:avLst/>
          </a:prstGeom>
          <a:noFill/>
        </p:spPr>
        <p:txBody>
          <a:bodyPr wrap="square" rtlCol="0">
            <a:spAutoFit/>
          </a:bodyPr>
          <a:lstStyle/>
          <a:p>
            <a:pPr algn="just">
              <a:buFont typeface="Arial" pitchFamily="34" charset="0"/>
              <a:buChar char="•"/>
            </a:pPr>
            <a:r>
              <a:rPr lang="en-IN"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The faculties can upload study materials through online.</a:t>
            </a:r>
            <a:endParaRPr lang="en-IN" sz="2200" dirty="0" smtClean="0">
              <a:latin typeface="Times New Roman" pitchFamily="18" charset="0"/>
              <a:cs typeface="Times New Roman" pitchFamily="18" charset="0"/>
            </a:endParaRPr>
          </a:p>
          <a:p>
            <a:pPr algn="just">
              <a:buFont typeface="Arial" pitchFamily="34" charset="0"/>
              <a:buChar char="•"/>
            </a:pPr>
            <a:r>
              <a:rPr lang="en-IN" sz="2200" dirty="0" smtClean="0">
                <a:latin typeface="Times New Roman" pitchFamily="18" charset="0"/>
                <a:cs typeface="Times New Roman" pitchFamily="18" charset="0"/>
              </a:rPr>
              <a:t> Notices to provide in the timelines bar. </a:t>
            </a:r>
          </a:p>
          <a:p>
            <a:pPr algn="just">
              <a:buFont typeface="Arial" pitchFamily="34" charset="0"/>
              <a:buChar char="•"/>
            </a:pPr>
            <a:r>
              <a:rPr lang="en-IN" sz="2200" dirty="0" smtClean="0">
                <a:latin typeface="Times New Roman" pitchFamily="18" charset="0"/>
                <a:cs typeface="Times New Roman" pitchFamily="18" charset="0"/>
              </a:rPr>
              <a:t> Students to access the study materials and quizzes in the panel.</a:t>
            </a:r>
          </a:p>
          <a:p>
            <a:pPr algn="just">
              <a:buFont typeface="Arial" pitchFamily="34" charset="0"/>
              <a:buChar char="•"/>
            </a:pPr>
            <a:r>
              <a:rPr lang="en-IN"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In the application to provides the contact information for college management.</a:t>
            </a:r>
            <a:endParaRPr lang="en-IN" sz="2200" dirty="0" smtClean="0">
              <a:latin typeface="Times New Roman" pitchFamily="18" charset="0"/>
              <a:cs typeface="Times New Roman" pitchFamily="18" charset="0"/>
            </a:endParaRPr>
          </a:p>
          <a:p>
            <a:pPr algn="just">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SYSTEM REQUIREMENTS</a:t>
            </a:r>
            <a:endParaRPr lang="en-US" sz="2800" b="1" dirty="0">
              <a:latin typeface="Times New Roman" pitchFamily="18" charset="0"/>
              <a:cs typeface="Times New Roman" pitchFamily="18" charset="0"/>
            </a:endParaRPr>
          </a:p>
        </p:txBody>
      </p:sp>
      <p:sp>
        <p:nvSpPr>
          <p:cNvPr id="3" name="Rectangle 2"/>
          <p:cNvSpPr/>
          <p:nvPr/>
        </p:nvSpPr>
        <p:spPr>
          <a:xfrm>
            <a:off x="928662" y="1357298"/>
            <a:ext cx="6643734" cy="2031325"/>
          </a:xfrm>
          <a:prstGeom prst="rect">
            <a:avLst/>
          </a:prstGeom>
        </p:spPr>
        <p:txBody>
          <a:bodyPr wrap="square">
            <a:spAutoFit/>
          </a:bodyPr>
          <a:lstStyle/>
          <a:p>
            <a:pPr algn="just">
              <a:lnSpc>
                <a:spcPct val="150000"/>
              </a:lnSpc>
            </a:pPr>
            <a:r>
              <a:rPr lang="en-IN" b="1" dirty="0" smtClean="0">
                <a:latin typeface="Times New Roman" panose="02020603050405020304" pitchFamily="18" charset="0"/>
                <a:cs typeface="Times New Roman" panose="02020603050405020304" pitchFamily="18" charset="0"/>
              </a:rPr>
              <a:t>Hardware Requirements:</a:t>
            </a:r>
          </a:p>
          <a:p>
            <a:pPr lvl="0" algn="just">
              <a:lnSpc>
                <a:spcPct val="150000"/>
              </a:lnSpc>
              <a:buFont typeface="Wingdings" panose="05000000000000000000" charset="0"/>
              <a:buChar char="Ø"/>
            </a:pPr>
            <a:r>
              <a:rPr lang="en-IN" dirty="0" smtClean="0">
                <a:latin typeface="Times New Roman" panose="02020603050405020304" pitchFamily="18" charset="0"/>
                <a:cs typeface="Times New Roman" panose="02020603050405020304" pitchFamily="18" charset="0"/>
              </a:rPr>
              <a:t>Processor             -      I3 / Intel Processor and Above</a:t>
            </a:r>
            <a:endParaRPr lang="en-IN" b="1" dirty="0" smtClean="0">
              <a:latin typeface="Times New Roman" panose="02020603050405020304" pitchFamily="18" charset="0"/>
              <a:cs typeface="Times New Roman" panose="02020603050405020304" pitchFamily="18" charset="0"/>
            </a:endParaRPr>
          </a:p>
          <a:p>
            <a:pPr lvl="0" algn="just">
              <a:lnSpc>
                <a:spcPct val="150000"/>
              </a:lnSpc>
              <a:buFont typeface="Wingdings" panose="05000000000000000000" charset="0"/>
              <a:buChar char="Ø"/>
            </a:pPr>
            <a:r>
              <a:rPr lang="en-IN" dirty="0" smtClean="0">
                <a:latin typeface="Times New Roman" panose="02020603050405020304" pitchFamily="18" charset="0"/>
                <a:cs typeface="Times New Roman" panose="02020603050405020304" pitchFamily="18" charset="0"/>
              </a:rPr>
              <a:t>Hard Disk            -      256 GB</a:t>
            </a:r>
          </a:p>
          <a:p>
            <a:pPr lvl="0" algn="just">
              <a:lnSpc>
                <a:spcPct val="150000"/>
              </a:lnSpc>
              <a:buFont typeface="Wingdings" panose="05000000000000000000" charset="0"/>
              <a:buChar char="Ø"/>
            </a:pPr>
            <a:r>
              <a:rPr lang="en-IN" dirty="0" smtClean="0">
                <a:latin typeface="Times New Roman" panose="02020603050405020304" pitchFamily="18" charset="0"/>
                <a:cs typeface="Times New Roman" panose="02020603050405020304" pitchFamily="18" charset="0"/>
              </a:rPr>
              <a:t>RAM                  -        2GB and Above</a:t>
            </a:r>
          </a:p>
          <a:p>
            <a:endParaRPr lang="en-US" dirty="0"/>
          </a:p>
        </p:txBody>
      </p:sp>
      <p:sp>
        <p:nvSpPr>
          <p:cNvPr id="4" name="Rectangle 3"/>
          <p:cNvSpPr/>
          <p:nvPr/>
        </p:nvSpPr>
        <p:spPr>
          <a:xfrm>
            <a:off x="857224" y="3143248"/>
            <a:ext cx="6357982" cy="1477328"/>
          </a:xfrm>
          <a:prstGeom prst="rect">
            <a:avLst/>
          </a:prstGeom>
        </p:spPr>
        <p:txBody>
          <a:bodyPr wrap="square">
            <a:spAutoFit/>
          </a:bodyPr>
          <a:lstStyle/>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Software   Requirements:</a:t>
            </a:r>
          </a:p>
          <a:p>
            <a:pPr marL="285750" indent="-285750">
              <a:lnSpc>
                <a:spcPct val="150000"/>
              </a:lnSpc>
              <a:buFont typeface="Wingdings" panose="05000000000000000000" pitchFamily="2" charset="2"/>
              <a:buChar char="Ø"/>
            </a:pPr>
            <a:r>
              <a:rPr lang="en-US" dirty="0" smtClean="0">
                <a:latin typeface="Times New Roman" pitchFamily="18" charset="0"/>
                <a:cs typeface="Times New Roman" pitchFamily="18" charset="0"/>
              </a:rPr>
              <a:t>Operating System           -  Windows 7 and Above</a:t>
            </a:r>
          </a:p>
          <a:p>
            <a:pPr marL="285750" indent="-285750">
              <a:lnSpc>
                <a:spcPct val="150000"/>
              </a:lnSpc>
              <a:buFont typeface="Wingdings" panose="05000000000000000000" pitchFamily="2" charset="2"/>
              <a:buChar char="Ø"/>
            </a:pPr>
            <a:r>
              <a:rPr lang="en-US" dirty="0" smtClean="0">
                <a:latin typeface="Times New Roman" pitchFamily="18" charset="0"/>
                <a:cs typeface="Times New Roman" pitchFamily="18" charset="0"/>
              </a:rPr>
              <a:t>Software                         -  visual studio, Apache server, Chrome </a:t>
            </a:r>
          </a:p>
        </p:txBody>
      </p:sp>
      <p:pic>
        <p:nvPicPr>
          <p:cNvPr id="5" name="Picture 4" descr="sse.png"/>
          <p:cNvPicPr>
            <a:picLocks noChangeAspect="1"/>
          </p:cNvPicPr>
          <p:nvPr/>
        </p:nvPicPr>
        <p:blipFill>
          <a:blip r:embed="rId2" cstate="print"/>
          <a:stretch>
            <a:fillRect/>
          </a:stretch>
        </p:blipFill>
        <p:spPr>
          <a:xfrm>
            <a:off x="8006079" y="0"/>
            <a:ext cx="1137921" cy="609600"/>
          </a:xfrm>
          <a:prstGeom prst="rect">
            <a:avLst/>
          </a:prstGeom>
        </p:spPr>
      </p:pic>
      <p:sp>
        <p:nvSpPr>
          <p:cNvPr id="6" name="TextBox 5"/>
          <p:cNvSpPr txBox="1"/>
          <p:nvPr/>
        </p:nvSpPr>
        <p:spPr>
          <a:xfrm>
            <a:off x="928662" y="5000636"/>
            <a:ext cx="5857916" cy="1200329"/>
          </a:xfrm>
          <a:prstGeom prst="rect">
            <a:avLst/>
          </a:prstGeom>
          <a:noFill/>
        </p:spPr>
        <p:txBody>
          <a:bodyPr wrap="square" rtlCol="0">
            <a:spAutoFit/>
          </a:bodyPr>
          <a:lstStyle/>
          <a:p>
            <a:r>
              <a:rPr lang="en-IN" b="1" dirty="0" smtClean="0">
                <a:latin typeface="Times New Roman" pitchFamily="18" charset="0"/>
                <a:cs typeface="Times New Roman" pitchFamily="18" charset="0"/>
              </a:rPr>
              <a:t>Programming Languages : </a:t>
            </a:r>
          </a:p>
          <a:p>
            <a:pPr>
              <a:buFont typeface="Wingdings" pitchFamily="2" charset="2"/>
              <a:buChar char="Ø"/>
            </a:pPr>
            <a:endParaRPr lang="en-IN"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  Front end                          -      HTML, CSS, JAVASCRIPT</a:t>
            </a:r>
          </a:p>
          <a:p>
            <a:pPr>
              <a:buFont typeface="Wingdings" pitchFamily="2" charset="2"/>
              <a:buChar char="Ø"/>
            </a:pPr>
            <a:r>
              <a:rPr lang="en-IN" dirty="0" smtClean="0">
                <a:latin typeface="Times New Roman" pitchFamily="18" charset="0"/>
                <a:cs typeface="Times New Roman" pitchFamily="18" charset="0"/>
              </a:rPr>
              <a:t>   Backend                           -      </a:t>
            </a:r>
            <a:r>
              <a:rPr lang="en-IN" dirty="0" err="1" smtClean="0">
                <a:latin typeface="Times New Roman" pitchFamily="18" charset="0"/>
                <a:cs typeface="Times New Roman" pitchFamily="18" charset="0"/>
              </a:rPr>
              <a:t>MySql</a:t>
            </a:r>
            <a:r>
              <a:rPr lang="en-IN" dirty="0" smtClean="0">
                <a:latin typeface="Times New Roman" pitchFamily="18" charset="0"/>
                <a:cs typeface="Times New Roman" pitchFamily="18" charset="0"/>
              </a:rPr>
              <a:t>, PHP</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lstStyle/>
          <a:p>
            <a:r>
              <a:rPr lang="en-IN" b="1" dirty="0" smtClean="0">
                <a:latin typeface="Times New Roman" pitchFamily="18" charset="0"/>
                <a:cs typeface="Times New Roman" pitchFamily="18" charset="0"/>
              </a:rPr>
              <a:t>Block Diagram</a:t>
            </a:r>
            <a:endParaRPr lang="en-US" b="1" dirty="0">
              <a:latin typeface="Times New Roman" pitchFamily="18" charset="0"/>
              <a:cs typeface="Times New Roman" pitchFamily="18" charset="0"/>
            </a:endParaRPr>
          </a:p>
        </p:txBody>
      </p:sp>
      <p:pic>
        <p:nvPicPr>
          <p:cNvPr id="3" name="Picture 2" descr="usec.jpg"/>
          <p:cNvPicPr>
            <a:picLocks noChangeAspect="1"/>
          </p:cNvPicPr>
          <p:nvPr/>
        </p:nvPicPr>
        <p:blipFill>
          <a:blip r:embed="rId2" cstate="print"/>
          <a:stretch>
            <a:fillRect/>
          </a:stretch>
        </p:blipFill>
        <p:spPr>
          <a:xfrm>
            <a:off x="142844" y="1928802"/>
            <a:ext cx="2360559" cy="1357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p:cNvSpPr txBox="1"/>
          <p:nvPr/>
        </p:nvSpPr>
        <p:spPr>
          <a:xfrm>
            <a:off x="285720" y="3357562"/>
            <a:ext cx="2357454"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Admin and faculty</a:t>
            </a:r>
            <a:endParaRPr lang="en-US" b="1" dirty="0">
              <a:latin typeface="Times New Roman" pitchFamily="18" charset="0"/>
              <a:cs typeface="Times New Roman" pitchFamily="18" charset="0"/>
            </a:endParaRPr>
          </a:p>
        </p:txBody>
      </p:sp>
      <p:pic>
        <p:nvPicPr>
          <p:cNvPr id="5" name="Picture 4" descr="2.png"/>
          <p:cNvPicPr>
            <a:picLocks noChangeAspect="1"/>
          </p:cNvPicPr>
          <p:nvPr/>
        </p:nvPicPr>
        <p:blipFill>
          <a:blip r:embed="rId3"/>
          <a:stretch>
            <a:fillRect/>
          </a:stretch>
        </p:blipFill>
        <p:spPr>
          <a:xfrm>
            <a:off x="3905246" y="1928802"/>
            <a:ext cx="2452704" cy="1283392"/>
          </a:xfrm>
          <a:prstGeom prst="rect">
            <a:avLst/>
          </a:prstGeom>
        </p:spPr>
      </p:pic>
      <p:cxnSp>
        <p:nvCxnSpPr>
          <p:cNvPr id="8" name="Straight Arrow Connector 7"/>
          <p:cNvCxnSpPr/>
          <p:nvPr/>
        </p:nvCxnSpPr>
        <p:spPr>
          <a:xfrm flipV="1">
            <a:off x="2500298" y="2428868"/>
            <a:ext cx="1357322" cy="12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1" name="Picture 20" descr="4.png"/>
          <p:cNvPicPr>
            <a:picLocks noChangeAspect="1"/>
          </p:cNvPicPr>
          <p:nvPr/>
        </p:nvPicPr>
        <p:blipFill>
          <a:blip r:embed="rId4"/>
          <a:stretch>
            <a:fillRect/>
          </a:stretch>
        </p:blipFill>
        <p:spPr>
          <a:xfrm>
            <a:off x="3929058" y="4286256"/>
            <a:ext cx="2357454" cy="1571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descr="1.png"/>
          <p:cNvPicPr>
            <a:picLocks noChangeAspect="1"/>
          </p:cNvPicPr>
          <p:nvPr/>
        </p:nvPicPr>
        <p:blipFill>
          <a:blip r:embed="rId5"/>
          <a:stretch>
            <a:fillRect/>
          </a:stretch>
        </p:blipFill>
        <p:spPr>
          <a:xfrm>
            <a:off x="7358082" y="1928802"/>
            <a:ext cx="1642333" cy="1214446"/>
          </a:xfrm>
          <a:prstGeom prst="rect">
            <a:avLst/>
          </a:prstGeom>
        </p:spPr>
      </p:pic>
      <p:cxnSp>
        <p:nvCxnSpPr>
          <p:cNvPr id="24" name="Straight Arrow Connector 23"/>
          <p:cNvCxnSpPr>
            <a:stCxn id="22" idx="1"/>
            <a:endCxn id="5" idx="3"/>
          </p:cNvCxnSpPr>
          <p:nvPr/>
        </p:nvCxnSpPr>
        <p:spPr>
          <a:xfrm rot="10800000" flipV="1">
            <a:off x="6357950" y="2536024"/>
            <a:ext cx="1000132" cy="344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rot="10800000">
            <a:off x="2428860" y="2786058"/>
            <a:ext cx="142876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6357950" y="2928934"/>
            <a:ext cx="100013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rot="16200000" flipH="1">
            <a:off x="4786314" y="3714752"/>
            <a:ext cx="857258" cy="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rot="5400000" flipH="1" flipV="1">
            <a:off x="4393405" y="3679033"/>
            <a:ext cx="92869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Block Arc 46"/>
          <p:cNvSpPr/>
          <p:nvPr/>
        </p:nvSpPr>
        <p:spPr>
          <a:xfrm rot="10800000">
            <a:off x="5643570" y="3286124"/>
            <a:ext cx="2786082" cy="500066"/>
          </a:xfrm>
          <a:prstGeom prst="blockArc">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8" name="Down Arrow 47"/>
          <p:cNvSpPr/>
          <p:nvPr/>
        </p:nvSpPr>
        <p:spPr>
          <a:xfrm rot="10800000">
            <a:off x="5572132" y="3357562"/>
            <a:ext cx="285752" cy="142876"/>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500562" y="1571612"/>
            <a:ext cx="1714512" cy="307777"/>
          </a:xfrm>
          <a:prstGeom prst="rect">
            <a:avLst/>
          </a:prstGeom>
          <a:noFill/>
        </p:spPr>
        <p:txBody>
          <a:bodyPr wrap="square" rtlCol="0">
            <a:spAutoFit/>
          </a:bodyPr>
          <a:lstStyle/>
          <a:p>
            <a:r>
              <a:rPr lang="en-IN" sz="1400" b="1" dirty="0" smtClean="0"/>
              <a:t>Database</a:t>
            </a:r>
            <a:endParaRPr lang="en-US" sz="1400" b="1" dirty="0"/>
          </a:p>
        </p:txBody>
      </p:sp>
      <p:sp>
        <p:nvSpPr>
          <p:cNvPr id="50" name="TextBox 49"/>
          <p:cNvSpPr txBox="1"/>
          <p:nvPr/>
        </p:nvSpPr>
        <p:spPr>
          <a:xfrm>
            <a:off x="2714612" y="2071678"/>
            <a:ext cx="857256"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Login </a:t>
            </a:r>
            <a:endParaRPr lang="en-US" b="1" dirty="0">
              <a:latin typeface="Times New Roman" pitchFamily="18" charset="0"/>
              <a:cs typeface="Times New Roman" pitchFamily="18" charset="0"/>
            </a:endParaRPr>
          </a:p>
        </p:txBody>
      </p:sp>
      <p:sp>
        <p:nvSpPr>
          <p:cNvPr id="51" name="TextBox 50"/>
          <p:cNvSpPr txBox="1"/>
          <p:nvPr/>
        </p:nvSpPr>
        <p:spPr>
          <a:xfrm>
            <a:off x="2500298" y="2786058"/>
            <a:ext cx="1643074" cy="646331"/>
          </a:xfrm>
          <a:prstGeom prst="rect">
            <a:avLst/>
          </a:prstGeom>
          <a:noFill/>
        </p:spPr>
        <p:txBody>
          <a:bodyPr wrap="square" rtlCol="0">
            <a:spAutoFit/>
          </a:bodyPr>
          <a:lstStyle/>
          <a:p>
            <a:r>
              <a:rPr lang="en-IN" b="1" dirty="0" smtClean="0">
                <a:latin typeface="Times New Roman" pitchFamily="18" charset="0"/>
                <a:cs typeface="Times New Roman" pitchFamily="18" charset="0"/>
              </a:rPr>
              <a:t>Controlling </a:t>
            </a:r>
          </a:p>
          <a:p>
            <a:r>
              <a:rPr lang="en-IN" b="1" dirty="0" smtClean="0">
                <a:latin typeface="Times New Roman" pitchFamily="18" charset="0"/>
                <a:cs typeface="Times New Roman" pitchFamily="18" charset="0"/>
              </a:rPr>
              <a:t>Activities</a:t>
            </a:r>
            <a:endParaRPr lang="en-US" b="1" dirty="0">
              <a:latin typeface="Times New Roman" pitchFamily="18" charset="0"/>
              <a:cs typeface="Times New Roman" pitchFamily="18" charset="0"/>
            </a:endParaRPr>
          </a:p>
        </p:txBody>
      </p:sp>
      <p:sp>
        <p:nvSpPr>
          <p:cNvPr id="53" name="TextBox 52"/>
          <p:cNvSpPr txBox="1"/>
          <p:nvPr/>
        </p:nvSpPr>
        <p:spPr>
          <a:xfrm>
            <a:off x="4143372" y="3500438"/>
            <a:ext cx="1285884" cy="646331"/>
          </a:xfrm>
          <a:prstGeom prst="rect">
            <a:avLst/>
          </a:prstGeom>
          <a:noFill/>
        </p:spPr>
        <p:txBody>
          <a:bodyPr wrap="square" rtlCol="0">
            <a:spAutoFit/>
          </a:bodyPr>
          <a:lstStyle/>
          <a:p>
            <a:r>
              <a:rPr lang="en-IN" b="1" dirty="0" smtClean="0">
                <a:latin typeface="Times New Roman" pitchFamily="18" charset="0"/>
                <a:cs typeface="Times New Roman" pitchFamily="18" charset="0"/>
              </a:rPr>
              <a:t>Login </a:t>
            </a:r>
            <a:endParaRPr lang="en-US" b="1" dirty="0" smtClean="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sp>
        <p:nvSpPr>
          <p:cNvPr id="54" name="TextBox 53"/>
          <p:cNvSpPr txBox="1"/>
          <p:nvPr/>
        </p:nvSpPr>
        <p:spPr>
          <a:xfrm>
            <a:off x="5286380" y="3714752"/>
            <a:ext cx="2131994" cy="369332"/>
          </a:xfrm>
          <a:prstGeom prst="rect">
            <a:avLst/>
          </a:prstGeom>
          <a:noFill/>
        </p:spPr>
        <p:txBody>
          <a:bodyPr wrap="none" rtlCol="0">
            <a:spAutoFit/>
          </a:bodyPr>
          <a:lstStyle/>
          <a:p>
            <a:r>
              <a:rPr lang="en-IN" b="1" dirty="0" smtClean="0">
                <a:latin typeface="Times New Roman" pitchFamily="18" charset="0"/>
                <a:cs typeface="Times New Roman" pitchFamily="18" charset="0"/>
              </a:rPr>
              <a:t>Accessing resources</a:t>
            </a:r>
            <a:endParaRPr lang="en-US" b="1" dirty="0">
              <a:latin typeface="Times New Roman" pitchFamily="18" charset="0"/>
              <a:cs typeface="Times New Roman" pitchFamily="18" charset="0"/>
            </a:endParaRPr>
          </a:p>
        </p:txBody>
      </p:sp>
      <p:sp>
        <p:nvSpPr>
          <p:cNvPr id="61" name="TextBox 60"/>
          <p:cNvSpPr txBox="1"/>
          <p:nvPr/>
        </p:nvSpPr>
        <p:spPr>
          <a:xfrm>
            <a:off x="6429388" y="2214554"/>
            <a:ext cx="1000132"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Request</a:t>
            </a:r>
            <a:endParaRPr lang="en-US" b="1" dirty="0">
              <a:latin typeface="Times New Roman" pitchFamily="18" charset="0"/>
              <a:cs typeface="Times New Roman" pitchFamily="18" charset="0"/>
            </a:endParaRPr>
          </a:p>
        </p:txBody>
      </p:sp>
      <p:sp>
        <p:nvSpPr>
          <p:cNvPr id="62" name="TextBox 61"/>
          <p:cNvSpPr txBox="1"/>
          <p:nvPr/>
        </p:nvSpPr>
        <p:spPr>
          <a:xfrm>
            <a:off x="6357950" y="3000372"/>
            <a:ext cx="1143008"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Response</a:t>
            </a:r>
            <a:endParaRPr lang="en-US" b="1" dirty="0">
              <a:latin typeface="Times New Roman" pitchFamily="18" charset="0"/>
              <a:cs typeface="Times New Roman" pitchFamily="18" charset="0"/>
            </a:endParaRPr>
          </a:p>
        </p:txBody>
      </p:sp>
      <p:sp>
        <p:nvSpPr>
          <p:cNvPr id="63" name="Rounded Rectangle 62"/>
          <p:cNvSpPr/>
          <p:nvPr/>
        </p:nvSpPr>
        <p:spPr>
          <a:xfrm>
            <a:off x="642910" y="4572008"/>
            <a:ext cx="2928958"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rot="10800000">
            <a:off x="928662" y="5000636"/>
            <a:ext cx="142876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5" name="Left Arrow 64"/>
          <p:cNvSpPr/>
          <p:nvPr/>
        </p:nvSpPr>
        <p:spPr>
          <a:xfrm>
            <a:off x="857224" y="5572140"/>
            <a:ext cx="1428760" cy="357190"/>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28860" y="4643446"/>
            <a:ext cx="1071570" cy="646331"/>
          </a:xfrm>
          <a:prstGeom prst="rect">
            <a:avLst/>
          </a:prstGeom>
          <a:noFill/>
        </p:spPr>
        <p:txBody>
          <a:bodyPr wrap="square" rtlCol="0">
            <a:spAutoFit/>
          </a:bodyPr>
          <a:lstStyle/>
          <a:p>
            <a:r>
              <a:rPr lang="en-IN" sz="1200" b="1" dirty="0" smtClean="0">
                <a:latin typeface="Times New Roman" pitchFamily="18" charset="0"/>
                <a:cs typeface="Times New Roman" pitchFamily="18" charset="0"/>
              </a:rPr>
              <a:t>Basic workflow system</a:t>
            </a:r>
            <a:endParaRPr lang="en-US" sz="1200" b="1" dirty="0">
              <a:latin typeface="Times New Roman" pitchFamily="18" charset="0"/>
              <a:cs typeface="Times New Roman" pitchFamily="18" charset="0"/>
            </a:endParaRPr>
          </a:p>
        </p:txBody>
      </p:sp>
      <p:sp>
        <p:nvSpPr>
          <p:cNvPr id="68" name="TextBox 67"/>
          <p:cNvSpPr txBox="1"/>
          <p:nvPr/>
        </p:nvSpPr>
        <p:spPr>
          <a:xfrm>
            <a:off x="2428860" y="5500702"/>
            <a:ext cx="1071570" cy="646331"/>
          </a:xfrm>
          <a:prstGeom prst="rect">
            <a:avLst/>
          </a:prstGeom>
          <a:noFill/>
        </p:spPr>
        <p:txBody>
          <a:bodyPr wrap="square" rtlCol="0">
            <a:spAutoFit/>
          </a:bodyPr>
          <a:lstStyle/>
          <a:p>
            <a:r>
              <a:rPr lang="en-IN" sz="1200" b="1" dirty="0" smtClean="0">
                <a:latin typeface="Times New Roman" pitchFamily="18" charset="0"/>
                <a:cs typeface="Times New Roman" pitchFamily="18" charset="0"/>
              </a:rPr>
              <a:t>Enhanced system workflow</a:t>
            </a:r>
            <a:endParaRPr lang="en-US" sz="1200" b="1" dirty="0">
              <a:latin typeface="Times New Roman" pitchFamily="18" charset="0"/>
              <a:cs typeface="Times New Roman" pitchFamily="18" charset="0"/>
            </a:endParaRPr>
          </a:p>
        </p:txBody>
      </p:sp>
      <p:sp>
        <p:nvSpPr>
          <p:cNvPr id="28" name="TextBox 27"/>
          <p:cNvSpPr txBox="1"/>
          <p:nvPr/>
        </p:nvSpPr>
        <p:spPr>
          <a:xfrm>
            <a:off x="4500562" y="6072206"/>
            <a:ext cx="2000264"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Students</a:t>
            </a:r>
            <a:endParaRPr lang="en-US" b="1" dirty="0">
              <a:latin typeface="Times New Roman" pitchFamily="18" charset="0"/>
              <a:cs typeface="Times New Roman" pitchFamily="18" charset="0"/>
            </a:endParaRPr>
          </a:p>
        </p:txBody>
      </p:sp>
      <p:pic>
        <p:nvPicPr>
          <p:cNvPr id="29" name="Picture 28" descr="sse.png"/>
          <p:cNvPicPr>
            <a:picLocks noChangeAspect="1"/>
          </p:cNvPicPr>
          <p:nvPr/>
        </p:nvPicPr>
        <p:blipFill>
          <a:blip r:embed="rId6" cstate="print"/>
          <a:stretch>
            <a:fillRect/>
          </a:stretch>
        </p:blipFill>
        <p:spPr>
          <a:xfrm>
            <a:off x="8006079" y="0"/>
            <a:ext cx="1137921" cy="609600"/>
          </a:xfrm>
          <a:prstGeom prst="rect">
            <a:avLst/>
          </a:prstGeom>
        </p:spPr>
      </p:pic>
      <p:sp>
        <p:nvSpPr>
          <p:cNvPr id="30" name="TextBox 29"/>
          <p:cNvSpPr txBox="1"/>
          <p:nvPr/>
        </p:nvSpPr>
        <p:spPr>
          <a:xfrm>
            <a:off x="1214414" y="6488668"/>
            <a:ext cx="7000924"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Fig 1 : Block diagram for E-Leaning and campus information system</a:t>
            </a:r>
            <a:endParaRPr lang="en-US" dirty="0">
              <a:latin typeface="Times New Roman" pitchFamily="18" charset="0"/>
              <a:cs typeface="Times New Roman" pitchFamily="18" charset="0"/>
            </a:endParaRPr>
          </a:p>
        </p:txBody>
      </p:sp>
      <p:sp>
        <p:nvSpPr>
          <p:cNvPr id="32" name="TextBox 31"/>
          <p:cNvSpPr txBox="1"/>
          <p:nvPr/>
        </p:nvSpPr>
        <p:spPr>
          <a:xfrm>
            <a:off x="7572396" y="3143248"/>
            <a:ext cx="1285884"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Institution</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Modules</a:t>
            </a:r>
            <a:endParaRPr lang="en-US" b="1" dirty="0">
              <a:latin typeface="Times New Roman" pitchFamily="18" charset="0"/>
              <a:cs typeface="Times New Roman" pitchFamily="18" charset="0"/>
            </a:endParaRPr>
          </a:p>
        </p:txBody>
      </p:sp>
      <p:sp>
        <p:nvSpPr>
          <p:cNvPr id="4" name="TextBox 3"/>
          <p:cNvSpPr txBox="1"/>
          <p:nvPr/>
        </p:nvSpPr>
        <p:spPr>
          <a:xfrm>
            <a:off x="928662" y="1571612"/>
            <a:ext cx="7215238" cy="3539430"/>
          </a:xfrm>
          <a:prstGeom prst="rect">
            <a:avLst/>
          </a:prstGeom>
          <a:noFill/>
        </p:spPr>
        <p:txBody>
          <a:bodyPr wrap="square" rtlCol="0">
            <a:spAutoFit/>
          </a:bodyPr>
          <a:lstStyle/>
          <a:p>
            <a:pPr>
              <a:buFont typeface="Arial" pitchFamily="34" charset="0"/>
              <a:buChar char="•"/>
            </a:pPr>
            <a:r>
              <a:rPr lang="en-IN" sz="3200" dirty="0" smtClean="0">
                <a:latin typeface="Times New Roman" pitchFamily="18" charset="0"/>
                <a:cs typeface="Times New Roman" pitchFamily="18" charset="0"/>
              </a:rPr>
              <a:t>    Admin and Staff Module</a:t>
            </a:r>
          </a:p>
          <a:p>
            <a:pPr>
              <a:buFont typeface="Arial" pitchFamily="34" charset="0"/>
              <a:buChar char="•"/>
            </a:pPr>
            <a:endParaRPr lang="en-IN" sz="3200" dirty="0" smtClean="0">
              <a:latin typeface="Times New Roman" pitchFamily="18" charset="0"/>
              <a:cs typeface="Times New Roman" pitchFamily="18" charset="0"/>
            </a:endParaRPr>
          </a:p>
          <a:p>
            <a:pPr>
              <a:buFont typeface="Arial" pitchFamily="34" charset="0"/>
              <a:buChar char="•"/>
            </a:pPr>
            <a:r>
              <a:rPr lang="en-IN" sz="3200" dirty="0" smtClean="0">
                <a:latin typeface="Times New Roman" pitchFamily="18" charset="0"/>
                <a:cs typeface="Times New Roman" pitchFamily="18" charset="0"/>
              </a:rPr>
              <a:t>    Student Module</a:t>
            </a:r>
          </a:p>
          <a:p>
            <a:pPr>
              <a:buFont typeface="Arial" pitchFamily="34" charset="0"/>
              <a:buChar char="•"/>
            </a:pPr>
            <a:endParaRPr lang="en-IN" sz="3200" dirty="0" smtClean="0">
              <a:latin typeface="Times New Roman" pitchFamily="18" charset="0"/>
              <a:cs typeface="Times New Roman" pitchFamily="18" charset="0"/>
            </a:endParaRPr>
          </a:p>
          <a:p>
            <a:pPr>
              <a:buFont typeface="Arial" pitchFamily="34" charset="0"/>
              <a:buChar char="•"/>
            </a:pPr>
            <a:r>
              <a:rPr lang="en-IN" sz="3200" dirty="0" smtClean="0">
                <a:latin typeface="Times New Roman" pitchFamily="18" charset="0"/>
                <a:cs typeface="Times New Roman" pitchFamily="18" charset="0"/>
              </a:rPr>
              <a:t>    Campus Information Module</a:t>
            </a:r>
          </a:p>
          <a:p>
            <a:pPr>
              <a:buFont typeface="Arial" pitchFamily="34" charset="0"/>
              <a:buChar char="•"/>
            </a:pPr>
            <a:endParaRPr lang="en-IN" sz="3200" dirty="0" smtClean="0">
              <a:latin typeface="Times New Roman" pitchFamily="18" charset="0"/>
              <a:cs typeface="Times New Roman" pitchFamily="18" charset="0"/>
            </a:endParaRPr>
          </a:p>
          <a:p>
            <a:pPr>
              <a:buFont typeface="Arial" pitchFamily="34" charset="0"/>
              <a:buChar char="•"/>
            </a:pPr>
            <a:endParaRPr lang="en-IN" sz="3200" dirty="0" smtClean="0">
              <a:latin typeface="Times New Roman" pitchFamily="18" charset="0"/>
              <a:cs typeface="Times New Roman" pitchFamily="18" charset="0"/>
            </a:endParaRPr>
          </a:p>
        </p:txBody>
      </p:sp>
      <p:pic>
        <p:nvPicPr>
          <p:cNvPr id="5" name="Picture 4"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b="1" dirty="0" smtClean="0">
                <a:latin typeface="Times New Roman" pitchFamily="18" charset="0"/>
                <a:cs typeface="Times New Roman" pitchFamily="18" charset="0"/>
              </a:rPr>
              <a:t>Admin and Staff Module</a:t>
            </a:r>
            <a:endParaRPr lang="en-US" b="1" dirty="0">
              <a:latin typeface="Times New Roman" pitchFamily="18" charset="0"/>
              <a:cs typeface="Times New Roman" pitchFamily="18" charset="0"/>
            </a:endParaRPr>
          </a:p>
        </p:txBody>
      </p:sp>
      <p:sp>
        <p:nvSpPr>
          <p:cNvPr id="3" name="TextBox 2"/>
          <p:cNvSpPr txBox="1"/>
          <p:nvPr/>
        </p:nvSpPr>
        <p:spPr>
          <a:xfrm>
            <a:off x="571472" y="857232"/>
            <a:ext cx="8572528" cy="6647974"/>
          </a:xfrm>
          <a:prstGeom prst="rect">
            <a:avLst/>
          </a:prstGeom>
          <a:noFill/>
        </p:spPr>
        <p:txBody>
          <a:bodyPr wrap="square" rtlCol="0">
            <a:spAutoFit/>
          </a:bodyPr>
          <a:lstStyle/>
          <a:p>
            <a:pPr marL="0" lvl="2" algn="just">
              <a:lnSpc>
                <a:spcPct val="150000"/>
              </a:lnSpc>
              <a:buFont typeface="Arial" pitchFamily="34" charset="0"/>
              <a:buChar char="•"/>
            </a:pPr>
            <a:r>
              <a:rPr lang="en-US" sz="2400" dirty="0" smtClean="0">
                <a:latin typeface="Times New Roman" pitchFamily="18" charset="0"/>
                <a:cs typeface="Times New Roman" pitchFamily="18" charset="0"/>
              </a:rPr>
              <a:t> Dashboard Module :-</a:t>
            </a:r>
            <a:r>
              <a:rPr lang="en-IN" dirty="0" smtClean="0">
                <a:latin typeface="Times New Roman" pitchFamily="18" charset="0"/>
                <a:cs typeface="Times New Roman" pitchFamily="18" charset="0"/>
              </a:rPr>
              <a:t>This dashboard module is for administrator where admin can manage complete control of the website. Admin is the super user of the website.</a:t>
            </a:r>
            <a:endParaRPr lang="en-US" sz="2400" dirty="0" smtClean="0">
              <a:latin typeface="Times New Roman" pitchFamily="18" charset="0"/>
              <a:cs typeface="Times New Roman" pitchFamily="18" charset="0"/>
            </a:endParaRPr>
          </a:p>
          <a:p>
            <a:pPr algn="just">
              <a:lnSpc>
                <a:spcPct val="150000"/>
              </a:lnSpc>
              <a:buFont typeface="Arial" pitchFamily="34" charset="0"/>
              <a:buChar char="•"/>
            </a:pPr>
            <a:r>
              <a:rPr lang="en-US" sz="2400" dirty="0" smtClean="0">
                <a:latin typeface="Times New Roman" pitchFamily="18" charset="0"/>
                <a:cs typeface="Times New Roman" pitchFamily="18" charset="0"/>
              </a:rPr>
              <a:t> Add Students:-</a:t>
            </a:r>
            <a:r>
              <a:rPr lang="en-US" dirty="0" smtClean="0">
                <a:latin typeface="Times New Roman" pitchFamily="18" charset="0"/>
                <a:cs typeface="Times New Roman" pitchFamily="18" charset="0"/>
              </a:rPr>
              <a:t>In this the </a:t>
            </a:r>
            <a:r>
              <a:rPr lang="en-US" dirty="0" err="1" smtClean="0">
                <a:latin typeface="Times New Roman" pitchFamily="18" charset="0"/>
                <a:cs typeface="Times New Roman" pitchFamily="18" charset="0"/>
              </a:rPr>
              <a:t>faculity</a:t>
            </a:r>
            <a:r>
              <a:rPr lang="en-US" dirty="0" smtClean="0">
                <a:latin typeface="Times New Roman" pitchFamily="18" charset="0"/>
                <a:cs typeface="Times New Roman" pitchFamily="18" charset="0"/>
              </a:rPr>
              <a:t> can add the students according the semester and branch</a:t>
            </a:r>
            <a:r>
              <a:rPr lang="en-US" sz="2400" dirty="0" smtClean="0">
                <a:latin typeface="Times New Roman" pitchFamily="18" charset="0"/>
                <a:cs typeface="Times New Roman" pitchFamily="18" charset="0"/>
              </a:rPr>
              <a:t>.</a:t>
            </a:r>
          </a:p>
          <a:p>
            <a:pPr marL="0" lvl="2" algn="just">
              <a:lnSpc>
                <a:spcPct val="150000"/>
              </a:lnSpc>
              <a:buFont typeface="Arial" pitchFamily="34" charset="0"/>
              <a:buChar char="•"/>
            </a:pPr>
            <a:r>
              <a:rPr lang="en-US" sz="2400" dirty="0" smtClean="0">
                <a:latin typeface="Times New Roman" pitchFamily="18" charset="0"/>
                <a:cs typeface="Times New Roman" pitchFamily="18" charset="0"/>
              </a:rPr>
              <a:t> Maintain the Discussion of Messages:-</a:t>
            </a:r>
            <a:r>
              <a:rPr lang="en-IN" dirty="0" smtClean="0">
                <a:latin typeface="Times New Roman" pitchFamily="18" charset="0"/>
                <a:cs typeface="Times New Roman" pitchFamily="18" charset="0"/>
              </a:rPr>
              <a:t>In this module students can send questions in the discussion panel. The faculties can answer to all students’ questions. All the question and answer records stores in the discussion panel. All students can view discussion panel records.</a:t>
            </a:r>
            <a:endParaRPr lang="en-US" sz="2400" dirty="0" smtClean="0">
              <a:latin typeface="Times New Roman" pitchFamily="18" charset="0"/>
              <a:cs typeface="Times New Roman" pitchFamily="18" charset="0"/>
            </a:endParaRPr>
          </a:p>
          <a:p>
            <a:pPr marL="0" lvl="2" algn="just">
              <a:lnSpc>
                <a:spcPct val="150000"/>
              </a:lnSpc>
              <a:buFont typeface="Arial" pitchFamily="34" charset="0"/>
              <a:buChar char="•"/>
            </a:pPr>
            <a:r>
              <a:rPr lang="en-US" sz="2400" dirty="0" smtClean="0">
                <a:latin typeface="Times New Roman" pitchFamily="18" charset="0"/>
                <a:cs typeface="Times New Roman" pitchFamily="18" charset="0"/>
              </a:rPr>
              <a:t> Upload Student materials:-</a:t>
            </a:r>
            <a:r>
              <a:rPr lang="en-IN" dirty="0" smtClean="0">
                <a:latin typeface="Times New Roman" pitchFamily="18" charset="0"/>
                <a:cs typeface="Times New Roman" pitchFamily="18" charset="0"/>
              </a:rPr>
              <a:t>In this module the faculties can upload notes and documents by entering book details. This helps students to refer for exam, studies, etc.</a:t>
            </a:r>
            <a:endParaRPr lang="en-US" sz="2400" dirty="0" smtClean="0">
              <a:latin typeface="Times New Roman" pitchFamily="18" charset="0"/>
              <a:cs typeface="Times New Roman" pitchFamily="18" charset="0"/>
            </a:endParaRPr>
          </a:p>
          <a:p>
            <a:pPr algn="just">
              <a:lnSpc>
                <a:spcPct val="150000"/>
              </a:lnSpc>
              <a:buFont typeface="Arial" pitchFamily="34" charset="0"/>
              <a:buChar char="•"/>
            </a:pPr>
            <a:r>
              <a:rPr lang="en-IN" sz="2400" dirty="0" smtClean="0">
                <a:latin typeface="Times New Roman" pitchFamily="18" charset="0"/>
                <a:cs typeface="Times New Roman" pitchFamily="18" charset="0"/>
              </a:rPr>
              <a:t>  Publishing Notices:-</a:t>
            </a:r>
            <a:r>
              <a:rPr lang="en-IN" dirty="0" smtClean="0">
                <a:latin typeface="Times New Roman" pitchFamily="18" charset="0"/>
                <a:cs typeface="Times New Roman" pitchFamily="18" charset="0"/>
              </a:rPr>
              <a:t>In this panel the admin can publish the notices like timelines and events.</a:t>
            </a: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571480"/>
            <a:ext cx="8358214" cy="2585323"/>
          </a:xfrm>
          <a:prstGeom prst="rect">
            <a:avLst/>
          </a:prstGeom>
        </p:spPr>
        <p:txBody>
          <a:bodyPr wrap="square">
            <a:spAutoFit/>
          </a:bodyPr>
          <a:lstStyle/>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Add Course</a:t>
            </a:r>
            <a:r>
              <a:rPr lang="en-IN" dirty="0" smtClean="0">
                <a:latin typeface="Times New Roman" panose="02020603050405020304" pitchFamily="18" charset="0"/>
                <a:cs typeface="Times New Roman" panose="02020603050405020304" pitchFamily="18" charset="0"/>
              </a:rPr>
              <a:t>:-   In this panel the admin can add the course according to the student .</a:t>
            </a:r>
          </a:p>
          <a:p>
            <a:pPr algn="just">
              <a:lnSpc>
                <a:spcPct val="150000"/>
              </a:lnSpc>
              <a:buFont typeface="Arial" pitchFamily="34" charset="0"/>
              <a:buChar char="•"/>
            </a:pPr>
            <a:r>
              <a:rPr lang="en-IN"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Add Subject</a:t>
            </a:r>
            <a:r>
              <a:rPr lang="en-IN" dirty="0" smtClean="0">
                <a:latin typeface="Times New Roman" panose="02020603050405020304" pitchFamily="18" charset="0"/>
                <a:cs typeface="Times New Roman" panose="02020603050405020304" pitchFamily="18" charset="0"/>
              </a:rPr>
              <a:t>:-  In this panel the admin can add the subjects according to the course of the students.</a:t>
            </a:r>
          </a:p>
          <a:p>
            <a:pPr algn="just">
              <a:lnSpc>
                <a:spcPct val="150000"/>
              </a:lnSpc>
              <a:buFont typeface="Arial" pitchFamily="34" charset="0"/>
              <a:buChar char="•"/>
            </a:pPr>
            <a:r>
              <a:rPr lang="en-IN"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Maintain the Database</a:t>
            </a:r>
            <a:r>
              <a:rPr lang="en-IN" dirty="0" smtClean="0">
                <a:latin typeface="Times New Roman" panose="02020603050405020304" pitchFamily="18" charset="0"/>
                <a:cs typeface="Times New Roman" panose="02020603050405020304" pitchFamily="18" charset="0"/>
              </a:rPr>
              <a:t>:- In this panel the admin can maintain the total databases of all the project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Student Module</a:t>
            </a:r>
            <a:endParaRPr lang="en-US" b="1" dirty="0">
              <a:latin typeface="Times New Roman" pitchFamily="18" charset="0"/>
              <a:cs typeface="Times New Roman" pitchFamily="18" charset="0"/>
            </a:endParaRPr>
          </a:p>
        </p:txBody>
      </p:sp>
      <p:sp>
        <p:nvSpPr>
          <p:cNvPr id="3" name="Rectangle 2"/>
          <p:cNvSpPr/>
          <p:nvPr/>
        </p:nvSpPr>
        <p:spPr>
          <a:xfrm>
            <a:off x="285688" y="1214422"/>
            <a:ext cx="8858312" cy="5539978"/>
          </a:xfrm>
          <a:prstGeom prst="rect">
            <a:avLst/>
          </a:prstGeom>
        </p:spPr>
        <p:txBody>
          <a:bodyPr wrap="square">
            <a:spAutoFit/>
          </a:bodyPr>
          <a:lstStyle/>
          <a:p>
            <a:pPr algn="just">
              <a:lnSpc>
                <a:spcPct val="150000"/>
              </a:lnSpc>
              <a:buFont typeface="Arial" pitchFamily="34" charset="0"/>
              <a:buChar char="•"/>
            </a:pPr>
            <a:endParaRPr lang="en-US" sz="2400" dirty="0" smtClean="0">
              <a:latin typeface="Times New Roman" panose="02020603050405020304" pitchFamily="18" charset="0"/>
              <a:cs typeface="Times New Roman" panose="02020603050405020304" pitchFamily="18" charset="0"/>
            </a:endParaRPr>
          </a:p>
          <a:p>
            <a:pPr marL="0" lvl="2" algn="just">
              <a:lnSpc>
                <a:spcPct val="150000"/>
              </a:lnSpc>
              <a:buFont typeface="Arial" pitchFamily="34" charset="0"/>
              <a:buChar char="•"/>
            </a:pPr>
            <a:r>
              <a:rPr lang="en-US" sz="2400" dirty="0" smtClean="0">
                <a:latin typeface="Times New Roman" panose="02020603050405020304" pitchFamily="18" charset="0"/>
                <a:cs typeface="Times New Roman" panose="02020603050405020304" pitchFamily="18" charset="0"/>
              </a:rPr>
              <a:t> Group Discussion:-</a:t>
            </a:r>
            <a:r>
              <a:rPr lang="en-IN" sz="2000" dirty="0" smtClean="0">
                <a:latin typeface="Times New Roman" pitchFamily="18" charset="0"/>
                <a:cs typeface="Times New Roman" pitchFamily="18" charset="0"/>
              </a:rPr>
              <a:t>In this module students can send questions in the discussion panel. The faculties can answer to all students’ questions. All the question and answer records stores in the discussion panel. All students can view discussion panel records.</a:t>
            </a:r>
            <a:endParaRPr lang="en-US" sz="2000" dirty="0" smtClean="0">
              <a:latin typeface="Times New Roman" pitchFamily="18" charset="0"/>
              <a:cs typeface="Times New Roman" pitchFamily="18" charset="0"/>
            </a:endParaRP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Quizz</a:t>
            </a:r>
            <a:r>
              <a:rPr lang="en-IN" sz="2400" dirty="0" smtClean="0">
                <a:latin typeface="Times New Roman" panose="02020603050405020304" pitchFamily="18" charset="0"/>
                <a:cs typeface="Times New Roman" panose="02020603050405020304" pitchFamily="18" charset="0"/>
              </a:rPr>
              <a:t> module:-</a:t>
            </a:r>
            <a:r>
              <a:rPr lang="en-US" sz="2000" dirty="0" smtClean="0">
                <a:latin typeface="Times New Roman" pitchFamily="18" charset="0"/>
                <a:cs typeface="Times New Roman" pitchFamily="18" charset="0"/>
              </a:rPr>
              <a:t>This module provides a common platform to connect students and faculties online. The faculty can create Quiz and student can take up quiz. The quiz result and point system will display in the student account panel.</a:t>
            </a: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Downloading Study Materials:-</a:t>
            </a:r>
            <a:r>
              <a:rPr lang="en-IN" sz="2000" dirty="0" smtClean="0">
                <a:latin typeface="Times New Roman" panose="02020603050405020304" pitchFamily="18" charset="0"/>
                <a:cs typeface="Times New Roman" panose="02020603050405020304" pitchFamily="18" charset="0"/>
              </a:rPr>
              <a:t>In this module students can download the study materials according to the course and the branch.</a:t>
            </a: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8662" y="1428736"/>
            <a:ext cx="7500990" cy="2123658"/>
          </a:xfrm>
          <a:prstGeom prst="rect">
            <a:avLst/>
          </a:prstGeom>
        </p:spPr>
        <p:txBody>
          <a:bodyPr wrap="square">
            <a:spAutoFit/>
          </a:bodyPr>
          <a:lstStyle/>
          <a:p>
            <a:pPr algn="just">
              <a:lnSpc>
                <a:spcPct val="150000"/>
              </a:lnSpc>
              <a:buFont typeface="Arial" pitchFamily="34" charset="0"/>
              <a:buChar char="•"/>
            </a:pPr>
            <a:r>
              <a:rPr lang="en-IN"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Maintain Profile</a:t>
            </a:r>
            <a:r>
              <a:rPr lang="en-IN" dirty="0" smtClean="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The students can create their own profile according to their details and maintain securely</a:t>
            </a:r>
            <a:r>
              <a:rPr lang="en-IN" dirty="0" smtClean="0">
                <a:latin typeface="Times New Roman" panose="02020603050405020304" pitchFamily="18" charset="0"/>
                <a:cs typeface="Times New Roman" panose="02020603050405020304" pitchFamily="18" charset="0"/>
              </a:rPr>
              <a:t>.</a:t>
            </a:r>
          </a:p>
          <a:p>
            <a:pPr marL="0" lvl="2" algn="just">
              <a:lnSpc>
                <a:spcPct val="150000"/>
              </a:lnSpc>
              <a:buFont typeface="Arial" pitchFamily="34" charset="0"/>
              <a:buChar char="•"/>
            </a:pPr>
            <a:r>
              <a:rPr lang="en-IN"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Chatting with Friends</a:t>
            </a:r>
            <a:r>
              <a:rPr lang="en-IN" dirty="0" smtClean="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This allows users to chat with their friend circles. Users can send invitation to their friends to join the chat system.</a:t>
            </a: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
        <p:nvSpPr>
          <p:cNvPr id="7" name="Title 6"/>
          <p:cNvSpPr>
            <a:spLocks noGrp="1"/>
          </p:cNvSpPr>
          <p:nvPr>
            <p:ph type="title"/>
          </p:nvPr>
        </p:nvSpPr>
        <p:spPr>
          <a:xfrm>
            <a:off x="457200" y="30956"/>
            <a:ext cx="8229600" cy="959643"/>
          </a:xfrm>
        </p:spPr>
        <p:txBody>
          <a:bodyPr>
            <a:normAutofit/>
          </a:bodyPr>
          <a:lstStyle/>
          <a:p>
            <a:r>
              <a:rPr lang="en-US" b="1" dirty="0">
                <a:latin typeface="Times New Roman" pitchFamily="18" charset="0"/>
                <a:cs typeface="Times New Roman" pitchFamily="18" charset="0"/>
              </a:rPr>
              <a:t>Agenda</a:t>
            </a:r>
            <a:endParaRPr lang="en-US" dirty="0"/>
          </a:p>
        </p:txBody>
      </p:sp>
      <p:sp>
        <p:nvSpPr>
          <p:cNvPr id="5" name="Content Placeholder 4"/>
          <p:cNvSpPr>
            <a:spLocks noGrp="1"/>
          </p:cNvSpPr>
          <p:nvPr>
            <p:ph idx="1"/>
          </p:nvPr>
        </p:nvSpPr>
        <p:spPr>
          <a:xfrm>
            <a:off x="428596" y="1071546"/>
            <a:ext cx="8229600" cy="4525963"/>
          </a:xfrm>
        </p:spPr>
        <p:txBody>
          <a:bodyPr>
            <a:normAutofit fontScale="62500" lnSpcReduction="20000"/>
          </a:bodyPr>
          <a:lstStyle/>
          <a:p>
            <a:r>
              <a:rPr lang="en-US" sz="3800" dirty="0" smtClean="0">
                <a:latin typeface="Times New Roman" pitchFamily="18" charset="0"/>
                <a:cs typeface="Times New Roman" pitchFamily="18" charset="0"/>
              </a:rPr>
              <a:t>Abstract</a:t>
            </a:r>
          </a:p>
          <a:p>
            <a:r>
              <a:rPr lang="en-US" sz="3800" dirty="0" smtClean="0">
                <a:latin typeface="Times New Roman" pitchFamily="18" charset="0"/>
                <a:cs typeface="Times New Roman" pitchFamily="18" charset="0"/>
              </a:rPr>
              <a:t>Introduction</a:t>
            </a:r>
          </a:p>
          <a:p>
            <a:pPr lvl="0"/>
            <a:r>
              <a:rPr lang="en-US" sz="3800" dirty="0" smtClean="0">
                <a:latin typeface="Times New Roman" pitchFamily="18" charset="0"/>
                <a:cs typeface="Times New Roman" pitchFamily="18" charset="0"/>
              </a:rPr>
              <a:t>Literature survey</a:t>
            </a:r>
          </a:p>
          <a:p>
            <a:pPr lvl="0"/>
            <a:r>
              <a:rPr lang="en-US" sz="3800" dirty="0" smtClean="0">
                <a:latin typeface="Times New Roman" pitchFamily="18" charset="0"/>
                <a:cs typeface="Times New Roman" pitchFamily="18" charset="0"/>
              </a:rPr>
              <a:t>Existing System</a:t>
            </a:r>
          </a:p>
          <a:p>
            <a:pPr lvl="0"/>
            <a:r>
              <a:rPr lang="en-US" sz="3800" dirty="0" smtClean="0">
                <a:latin typeface="Times New Roman" pitchFamily="18" charset="0"/>
                <a:cs typeface="Times New Roman" pitchFamily="18" charset="0"/>
              </a:rPr>
              <a:t>Proposed System</a:t>
            </a:r>
          </a:p>
          <a:p>
            <a:pPr lvl="0"/>
            <a:r>
              <a:rPr lang="en-IN" sz="3800" dirty="0" smtClean="0">
                <a:latin typeface="Times New Roman" pitchFamily="18" charset="0"/>
                <a:cs typeface="Times New Roman" pitchFamily="18" charset="0"/>
              </a:rPr>
              <a:t>System Requirements</a:t>
            </a:r>
            <a:endParaRPr lang="en-US" sz="3800" dirty="0" smtClean="0">
              <a:latin typeface="Times New Roman" pitchFamily="18" charset="0"/>
              <a:cs typeface="Times New Roman" pitchFamily="18" charset="0"/>
            </a:endParaRPr>
          </a:p>
          <a:p>
            <a:pPr lvl="0"/>
            <a:r>
              <a:rPr lang="en-US" sz="3800" dirty="0" smtClean="0">
                <a:latin typeface="Times New Roman" pitchFamily="18" charset="0"/>
                <a:cs typeface="Times New Roman" pitchFamily="18" charset="0"/>
              </a:rPr>
              <a:t>Block Diagram</a:t>
            </a:r>
          </a:p>
          <a:p>
            <a:r>
              <a:rPr lang="en-US" sz="3800" dirty="0" smtClean="0">
                <a:latin typeface="Times New Roman" pitchFamily="18" charset="0"/>
                <a:cs typeface="Times New Roman" pitchFamily="18" charset="0"/>
              </a:rPr>
              <a:t>Modules</a:t>
            </a:r>
          </a:p>
          <a:p>
            <a:pPr lvl="0"/>
            <a:r>
              <a:rPr lang="en-US" sz="3800" dirty="0" smtClean="0">
                <a:latin typeface="Times New Roman" pitchFamily="18" charset="0"/>
                <a:cs typeface="Times New Roman" pitchFamily="18" charset="0"/>
              </a:rPr>
              <a:t>UML diagrams</a:t>
            </a:r>
          </a:p>
          <a:p>
            <a:pPr lvl="0"/>
            <a:r>
              <a:rPr lang="en-IN" sz="3800" dirty="0" smtClean="0">
                <a:latin typeface="Times New Roman" panose="02020603050405020304" pitchFamily="18" charset="0"/>
                <a:cs typeface="Times New Roman" panose="02020603050405020304" pitchFamily="18" charset="0"/>
              </a:rPr>
              <a:t>Implementation Snapshots</a:t>
            </a:r>
            <a:endParaRPr lang="en-US" sz="3800" dirty="0" smtClean="0">
              <a:latin typeface="Times New Roman" panose="02020603050405020304" pitchFamily="18" charset="0"/>
              <a:cs typeface="Times New Roman" panose="02020603050405020304" pitchFamily="18" charset="0"/>
            </a:endParaRPr>
          </a:p>
          <a:p>
            <a:r>
              <a:rPr lang="en-US" sz="3800" dirty="0" smtClean="0">
                <a:latin typeface="Times New Roman" panose="02020603050405020304" pitchFamily="18" charset="0"/>
                <a:cs typeface="Times New Roman" panose="02020603050405020304" pitchFamily="18" charset="0"/>
              </a:rPr>
              <a:t>Conclusion</a:t>
            </a:r>
          </a:p>
          <a:p>
            <a:r>
              <a:rPr lang="en-US" sz="3800" dirty="0" smtClean="0">
                <a:latin typeface="Times New Roman" panose="02020603050405020304" pitchFamily="18" charset="0"/>
                <a:cs typeface="Times New Roman" panose="02020603050405020304" pitchFamily="18" charset="0"/>
              </a:rPr>
              <a:t>References</a:t>
            </a:r>
          </a:p>
          <a:p>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Campus Information Module</a:t>
            </a:r>
            <a:endParaRPr lang="en-US" b="1" dirty="0">
              <a:latin typeface="Times New Roman" pitchFamily="18" charset="0"/>
              <a:cs typeface="Times New Roman" pitchFamily="18" charset="0"/>
            </a:endParaRPr>
          </a:p>
        </p:txBody>
      </p:sp>
      <p:sp>
        <p:nvSpPr>
          <p:cNvPr id="3" name="Rectangle 2"/>
          <p:cNvSpPr/>
          <p:nvPr/>
        </p:nvSpPr>
        <p:spPr>
          <a:xfrm>
            <a:off x="1000100" y="1428736"/>
            <a:ext cx="7715304" cy="4154984"/>
          </a:xfrm>
          <a:prstGeom prst="rect">
            <a:avLst/>
          </a:prstGeom>
        </p:spPr>
        <p:txBody>
          <a:bodyPr wrap="square">
            <a:spAutoFit/>
          </a:bodyPr>
          <a:lstStyle/>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Timeline Notices:-</a:t>
            </a:r>
            <a:r>
              <a:rPr lang="en-IN" sz="2000" dirty="0" smtClean="0">
                <a:latin typeface="Times New Roman" panose="02020603050405020304" pitchFamily="18" charset="0"/>
                <a:cs typeface="Times New Roman" panose="02020603050405020304" pitchFamily="18" charset="0"/>
              </a:rPr>
              <a:t>Timeline notices are a quick and easy way to watch for notable changes related to college</a:t>
            </a:r>
            <a:r>
              <a:rPr lang="en-I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About College:-</a:t>
            </a:r>
            <a:r>
              <a:rPr lang="en-IN" sz="2000" dirty="0" smtClean="0">
                <a:latin typeface="Times New Roman" panose="02020603050405020304" pitchFamily="18" charset="0"/>
                <a:cs typeface="Times New Roman" panose="02020603050405020304" pitchFamily="18" charset="0"/>
              </a:rPr>
              <a:t>This module is used to provide information about college.</a:t>
            </a: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Contact us :-</a:t>
            </a:r>
            <a:r>
              <a:rPr lang="en-IN" sz="2000" dirty="0" smtClean="0">
                <a:latin typeface="Times New Roman" panose="02020603050405020304" pitchFamily="18" charset="0"/>
                <a:cs typeface="Times New Roman" panose="02020603050405020304" pitchFamily="18" charset="0"/>
              </a:rPr>
              <a:t>This module is used to communicate with college management by calling or sending them a letter, email.</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endParaRPr lang="en-US" sz="2400" dirty="0" smtClean="0">
              <a:latin typeface="Times New Roman" panose="02020603050405020304" pitchFamily="18" charset="0"/>
              <a:cs typeface="Times New Roman" panose="02020603050405020304" pitchFamily="18" charset="0"/>
            </a:endParaRPr>
          </a:p>
          <a:p>
            <a:pPr algn="just">
              <a:buFont typeface="Arial"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900"/>
            <a:ext cx="8229600" cy="1143000"/>
          </a:xfrm>
        </p:spPr>
        <p:txBody>
          <a:bodyPr/>
          <a:lstStyle/>
          <a:p>
            <a:r>
              <a:rPr lang="en-IN" b="1" dirty="0" smtClean="0">
                <a:latin typeface="Times New Roman" pitchFamily="18" charset="0"/>
                <a:cs typeface="Times New Roman" pitchFamily="18" charset="0"/>
              </a:rPr>
              <a:t>Sequential Diagram </a:t>
            </a:r>
            <a:endParaRPr lang="en-US" b="1" dirty="0">
              <a:latin typeface="Times New Roman" pitchFamily="18" charset="0"/>
              <a:cs typeface="Times New Roman" pitchFamily="18" charset="0"/>
            </a:endParaRPr>
          </a:p>
        </p:txBody>
      </p:sp>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pic>
        <p:nvPicPr>
          <p:cNvPr id="5" name="Picture 4" descr="sequence diagram(1).png"/>
          <p:cNvPicPr>
            <a:picLocks noChangeAspect="1"/>
          </p:cNvPicPr>
          <p:nvPr/>
        </p:nvPicPr>
        <p:blipFill>
          <a:blip r:embed="rId4"/>
          <a:stretch>
            <a:fillRect/>
          </a:stretch>
        </p:blipFill>
        <p:spPr>
          <a:xfrm>
            <a:off x="571472" y="785794"/>
            <a:ext cx="7802880" cy="5859780"/>
          </a:xfrm>
          <a:prstGeom prst="rect">
            <a:avLst/>
          </a:prstGeom>
        </p:spPr>
      </p:pic>
      <p:sp>
        <p:nvSpPr>
          <p:cNvPr id="6" name="Rectangle 5"/>
          <p:cNvSpPr/>
          <p:nvPr/>
        </p:nvSpPr>
        <p:spPr>
          <a:xfrm>
            <a:off x="1500166" y="6488668"/>
            <a:ext cx="7013780" cy="369332"/>
          </a:xfrm>
          <a:prstGeom prst="rect">
            <a:avLst/>
          </a:prstGeom>
        </p:spPr>
        <p:txBody>
          <a:bodyPr wrap="none">
            <a:spAutoFit/>
          </a:bodyPr>
          <a:lstStyle/>
          <a:p>
            <a:r>
              <a:rPr lang="en-US" dirty="0" smtClean="0">
                <a:latin typeface="Times New Roman" pitchFamily="18" charset="0"/>
                <a:cs typeface="Times New Roman" pitchFamily="18" charset="0"/>
              </a:rPr>
              <a:t>Fig 2 : Sequential diagram for E-Learning and campus information system</a:t>
            </a:r>
            <a:endParaRPr lang="en-US" dirty="0">
              <a:latin typeface="Times New Roman" pitchFamily="18" charset="0"/>
              <a:cs typeface="Times New Roman" pitchFamily="18" charset="0"/>
            </a:endParaRPr>
          </a:p>
        </p:txBody>
      </p:sp>
      <p:sp>
        <p:nvSpPr>
          <p:cNvPr id="7" name="Oval 6"/>
          <p:cNvSpPr/>
          <p:nvPr/>
        </p:nvSpPr>
        <p:spPr>
          <a:xfrm>
            <a:off x="785786" y="714356"/>
            <a:ext cx="571504" cy="7143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0"/>
            <a:ext cx="6229336" cy="428604"/>
          </a:xfrm>
        </p:spPr>
        <p:txBody>
          <a:bodyPr>
            <a:normAutofit fontScale="90000"/>
          </a:bodyPr>
          <a:lstStyle/>
          <a:p>
            <a:r>
              <a:rPr lang="en-IN" sz="3200" b="1" dirty="0" smtClean="0">
                <a:latin typeface="Times New Roman" pitchFamily="18" charset="0"/>
                <a:cs typeface="Times New Roman" pitchFamily="18" charset="0"/>
              </a:rPr>
              <a:t>Use Case Diagram</a:t>
            </a:r>
            <a:endParaRPr lang="en-US" sz="3200" b="1" dirty="0">
              <a:latin typeface="Times New Roman" pitchFamily="18" charset="0"/>
              <a:cs typeface="Times New Roman"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pic>
        <p:nvPicPr>
          <p:cNvPr id="5" name="Picture 4" descr="Use-Case-Diagram-Showing-Student-Interaction-with-the-System.png"/>
          <p:cNvPicPr>
            <a:picLocks noChangeAspect="1"/>
          </p:cNvPicPr>
          <p:nvPr/>
        </p:nvPicPr>
        <p:blipFill>
          <a:blip r:embed="rId3"/>
          <a:stretch>
            <a:fillRect/>
          </a:stretch>
        </p:blipFill>
        <p:spPr>
          <a:xfrm>
            <a:off x="142844" y="500042"/>
            <a:ext cx="8786906" cy="6357958"/>
          </a:xfrm>
          <a:prstGeom prst="rect">
            <a:avLst/>
          </a:prstGeom>
        </p:spPr>
      </p:pic>
      <p:sp>
        <p:nvSpPr>
          <p:cNvPr id="7" name="Rectangle 6"/>
          <p:cNvSpPr/>
          <p:nvPr/>
        </p:nvSpPr>
        <p:spPr>
          <a:xfrm>
            <a:off x="8143900" y="2500306"/>
            <a:ext cx="785818" cy="71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215338" y="2571744"/>
            <a:ext cx="714380" cy="646331"/>
          </a:xfrm>
          <a:prstGeom prst="rect">
            <a:avLst/>
          </a:prstGeom>
          <a:noFill/>
        </p:spPr>
        <p:txBody>
          <a:bodyPr wrap="square" rtlCol="0">
            <a:spAutoFit/>
          </a:bodyPr>
          <a:lstStyle/>
          <a:p>
            <a:r>
              <a:rPr lang="en-US" sz="1200" dirty="0" smtClean="0"/>
              <a:t>Admin and faculty</a:t>
            </a:r>
            <a:endParaRPr lang="en-US" sz="1200" dirty="0"/>
          </a:p>
        </p:txBody>
      </p:sp>
      <p:sp>
        <p:nvSpPr>
          <p:cNvPr id="9" name="Rectangle 8"/>
          <p:cNvSpPr/>
          <p:nvPr/>
        </p:nvSpPr>
        <p:spPr>
          <a:xfrm>
            <a:off x="6939983" y="5000636"/>
            <a:ext cx="2204017" cy="1200329"/>
          </a:xfrm>
          <a:prstGeom prst="rect">
            <a:avLst/>
          </a:prstGeom>
        </p:spPr>
        <p:txBody>
          <a:bodyPr wrap="square">
            <a:spAutoFit/>
          </a:bodyPr>
          <a:lstStyle/>
          <a:p>
            <a:r>
              <a:rPr lang="en-US" dirty="0" smtClean="0">
                <a:latin typeface="Times New Roman" pitchFamily="18" charset="0"/>
                <a:cs typeface="Times New Roman" pitchFamily="18" charset="0"/>
              </a:rPr>
              <a:t>Fig 3: use case diagram  </a:t>
            </a:r>
            <a:r>
              <a:rPr lang="en-IN" dirty="0" smtClean="0">
                <a:latin typeface="Times New Roman" pitchFamily="18" charset="0"/>
                <a:cs typeface="Times New Roman" pitchFamily="18" charset="0"/>
              </a:rPr>
              <a:t>For E-Leaning and campus information system</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latin typeface="Times New Roman" pitchFamily="18" charset="0"/>
                <a:cs typeface="Times New Roman" pitchFamily="18" charset="0"/>
              </a:rPr>
              <a:t>Activity diagram for faculty module</a:t>
            </a:r>
            <a:endParaRPr lang="en-US" b="1" dirty="0">
              <a:latin typeface="Times New Roman" pitchFamily="18" charset="0"/>
              <a:cs typeface="Times New Roman" pitchFamily="18" charset="0"/>
            </a:endParaRPr>
          </a:p>
        </p:txBody>
      </p:sp>
      <p:pic>
        <p:nvPicPr>
          <p:cNvPr id="5" name="Picture 4" descr="sse.png"/>
          <p:cNvPicPr>
            <a:picLocks noChangeAspect="1"/>
          </p:cNvPicPr>
          <p:nvPr/>
        </p:nvPicPr>
        <p:blipFill>
          <a:blip r:embed="rId2" cstate="print"/>
          <a:stretch>
            <a:fillRect/>
          </a:stretch>
        </p:blipFill>
        <p:spPr>
          <a:xfrm>
            <a:off x="8006079" y="0"/>
            <a:ext cx="1137921" cy="609600"/>
          </a:xfrm>
          <a:prstGeom prst="rect">
            <a:avLst/>
          </a:prstGeom>
        </p:spPr>
      </p:pic>
      <p:sp>
        <p:nvSpPr>
          <p:cNvPr id="6" name="Rectangle 5"/>
          <p:cNvSpPr/>
          <p:nvPr/>
        </p:nvSpPr>
        <p:spPr>
          <a:xfrm>
            <a:off x="2928926" y="6072206"/>
            <a:ext cx="2922660" cy="369332"/>
          </a:xfrm>
          <a:prstGeom prst="rect">
            <a:avLst/>
          </a:prstGeom>
        </p:spPr>
        <p:txBody>
          <a:bodyPr wrap="none">
            <a:spAutoFit/>
          </a:bodyPr>
          <a:lstStyle/>
          <a:p>
            <a:r>
              <a:rPr lang="en-US" dirty="0" smtClean="0">
                <a:latin typeface="Times New Roman" pitchFamily="18" charset="0"/>
                <a:cs typeface="Times New Roman" pitchFamily="18" charset="0"/>
              </a:rPr>
              <a:t>        Fig  4 : Activity diagram</a:t>
            </a:r>
            <a:endParaRPr lang="en-US" dirty="0">
              <a:latin typeface="Times New Roman" pitchFamily="18" charset="0"/>
              <a:cs typeface="Times New Roman" pitchFamily="18" charset="0"/>
            </a:endParaRPr>
          </a:p>
        </p:txBody>
      </p:sp>
      <p:pic>
        <p:nvPicPr>
          <p:cNvPr id="17409" name="Picture 1"/>
          <p:cNvPicPr>
            <a:picLocks noChangeAspect="1" noChangeArrowheads="1"/>
          </p:cNvPicPr>
          <p:nvPr/>
        </p:nvPicPr>
        <p:blipFill>
          <a:blip r:embed="rId3"/>
          <a:srcRect/>
          <a:stretch>
            <a:fillRect/>
          </a:stretch>
        </p:blipFill>
        <p:spPr bwMode="auto">
          <a:xfrm>
            <a:off x="2143108" y="1357298"/>
            <a:ext cx="4572008" cy="4572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500042"/>
            <a:ext cx="3071834" cy="369332"/>
          </a:xfrm>
          <a:prstGeom prst="rect">
            <a:avLst/>
          </a:prstGeom>
          <a:noFill/>
        </p:spPr>
        <p:txBody>
          <a:bodyPr wrap="square" rtlCol="0">
            <a:spAutoFit/>
          </a:bodyPr>
          <a:lstStyle/>
          <a:p>
            <a:endParaRPr lang="en-US" dirty="0"/>
          </a:p>
        </p:txBody>
      </p:sp>
      <p:pic>
        <p:nvPicPr>
          <p:cNvPr id="6" name="Picture 5" descr="sse.png"/>
          <p:cNvPicPr>
            <a:picLocks noChangeAspect="1"/>
          </p:cNvPicPr>
          <p:nvPr/>
        </p:nvPicPr>
        <p:blipFill>
          <a:blip r:embed="rId2" cstate="print"/>
          <a:stretch>
            <a:fillRect/>
          </a:stretch>
        </p:blipFill>
        <p:spPr>
          <a:xfrm>
            <a:off x="8006079" y="0"/>
            <a:ext cx="1137921" cy="609600"/>
          </a:xfrm>
          <a:prstGeom prst="rect">
            <a:avLst/>
          </a:prstGeom>
        </p:spPr>
      </p:pic>
      <p:sp>
        <p:nvSpPr>
          <p:cNvPr id="7" name="TextBox 6"/>
          <p:cNvSpPr txBox="1"/>
          <p:nvPr/>
        </p:nvSpPr>
        <p:spPr>
          <a:xfrm>
            <a:off x="500034" y="0"/>
            <a:ext cx="742952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Activity diagram for Student module </a:t>
            </a:r>
            <a:endParaRPr lang="en-US" sz="3600" b="1" dirty="0">
              <a:latin typeface="Times New Roman" pitchFamily="18" charset="0"/>
              <a:cs typeface="Times New Roman" pitchFamily="18" charset="0"/>
            </a:endParaRPr>
          </a:p>
        </p:txBody>
      </p:sp>
      <p:sp>
        <p:nvSpPr>
          <p:cNvPr id="8" name="Rectangle 7"/>
          <p:cNvSpPr/>
          <p:nvPr/>
        </p:nvSpPr>
        <p:spPr>
          <a:xfrm>
            <a:off x="4000496" y="6215082"/>
            <a:ext cx="2403287" cy="369332"/>
          </a:xfrm>
          <a:prstGeom prst="rect">
            <a:avLst/>
          </a:prstGeom>
        </p:spPr>
        <p:txBody>
          <a:bodyPr wrap="none">
            <a:spAutoFit/>
          </a:bodyPr>
          <a:lstStyle/>
          <a:p>
            <a:r>
              <a:rPr lang="en-US" dirty="0" smtClean="0">
                <a:latin typeface="Times New Roman" pitchFamily="18" charset="0"/>
                <a:cs typeface="Times New Roman" pitchFamily="18" charset="0"/>
              </a:rPr>
              <a:t>Fig 5 : Activity diagram</a:t>
            </a:r>
            <a:endParaRPr lang="en-US" dirty="0">
              <a:latin typeface="Times New Roman" pitchFamily="18" charset="0"/>
              <a:cs typeface="Times New Roman" pitchFamily="18" charset="0"/>
            </a:endParaRPr>
          </a:p>
        </p:txBody>
      </p:sp>
      <p:pic>
        <p:nvPicPr>
          <p:cNvPr id="10" name="Picture 9" descr="Activity daigram(6).png"/>
          <p:cNvPicPr>
            <a:picLocks noChangeAspect="1"/>
          </p:cNvPicPr>
          <p:nvPr/>
        </p:nvPicPr>
        <p:blipFill>
          <a:blip r:embed="rId3"/>
          <a:stretch>
            <a:fillRect/>
          </a:stretch>
        </p:blipFill>
        <p:spPr>
          <a:xfrm>
            <a:off x="714348" y="877726"/>
            <a:ext cx="8143932" cy="50516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14338"/>
            <a:ext cx="8229600" cy="1143000"/>
          </a:xfrm>
        </p:spPr>
        <p:txBody>
          <a:bodyPr/>
          <a:lstStyle/>
          <a:p>
            <a:r>
              <a:rPr lang="en-IN" b="1" dirty="0" smtClean="0">
                <a:latin typeface="Times New Roman" pitchFamily="18" charset="0"/>
                <a:cs typeface="Times New Roman" pitchFamily="18" charset="0"/>
              </a:rPr>
              <a:t>Implementation Snapshots</a:t>
            </a:r>
            <a:endParaRPr lang="en-US" b="1" dirty="0">
              <a:latin typeface="Times New Roman" pitchFamily="18" charset="0"/>
              <a:cs typeface="Times New Roman" pitchFamily="18" charset="0"/>
            </a:endParaRPr>
          </a:p>
        </p:txBody>
      </p:sp>
      <p:pic>
        <p:nvPicPr>
          <p:cNvPr id="5" name="Picture 4" descr="sse.png"/>
          <p:cNvPicPr>
            <a:picLocks noChangeAspect="1"/>
          </p:cNvPicPr>
          <p:nvPr/>
        </p:nvPicPr>
        <p:blipFill>
          <a:blip r:embed="rId2" cstate="print"/>
          <a:stretch>
            <a:fillRect/>
          </a:stretch>
        </p:blipFill>
        <p:spPr>
          <a:xfrm>
            <a:off x="8006079" y="0"/>
            <a:ext cx="1137921" cy="609600"/>
          </a:xfrm>
          <a:prstGeom prst="rect">
            <a:avLst/>
          </a:prstGeom>
        </p:spPr>
      </p:pic>
      <p:pic>
        <p:nvPicPr>
          <p:cNvPr id="6" name="Picture 5" descr="Screenshot (250).png"/>
          <p:cNvPicPr>
            <a:picLocks noChangeAspect="1"/>
          </p:cNvPicPr>
          <p:nvPr/>
        </p:nvPicPr>
        <p:blipFill>
          <a:blip r:embed="rId3"/>
          <a:stretch>
            <a:fillRect/>
          </a:stretch>
        </p:blipFill>
        <p:spPr>
          <a:xfrm>
            <a:off x="428596" y="1571612"/>
            <a:ext cx="8001056" cy="4500594"/>
          </a:xfrm>
          <a:prstGeom prst="rect">
            <a:avLst/>
          </a:prstGeom>
        </p:spPr>
      </p:pic>
      <p:sp>
        <p:nvSpPr>
          <p:cNvPr id="7" name="TextBox 6"/>
          <p:cNvSpPr txBox="1"/>
          <p:nvPr/>
        </p:nvSpPr>
        <p:spPr>
          <a:xfrm>
            <a:off x="3071802" y="642918"/>
            <a:ext cx="3357586" cy="707886"/>
          </a:xfrm>
          <a:prstGeom prst="rect">
            <a:avLst/>
          </a:prstGeom>
          <a:noFill/>
        </p:spPr>
        <p:txBody>
          <a:bodyPr wrap="square" rtlCol="0">
            <a:spAutoFit/>
          </a:bodyPr>
          <a:lstStyle/>
          <a:p>
            <a:r>
              <a:rPr lang="en-IN" sz="4000" b="1" dirty="0" smtClean="0">
                <a:latin typeface="Times New Roman" pitchFamily="18" charset="0"/>
                <a:cs typeface="Times New Roman" pitchFamily="18" charset="0"/>
              </a:rPr>
              <a:t>Home Page</a:t>
            </a:r>
            <a:endParaRPr lang="en-US" sz="4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Admin &amp; Staff Module</a:t>
            </a:r>
            <a:endParaRPr lang="en-US" sz="4000" b="1" dirty="0">
              <a:latin typeface="Times New Roman" pitchFamily="18" charset="0"/>
              <a:cs typeface="Times New Roman" pitchFamily="18" charset="0"/>
            </a:endParaRPr>
          </a:p>
        </p:txBody>
      </p:sp>
      <p:pic>
        <p:nvPicPr>
          <p:cNvPr id="3" name="Picture 2" descr="Screenshot (254).png"/>
          <p:cNvPicPr>
            <a:picLocks noChangeAspect="1"/>
          </p:cNvPicPr>
          <p:nvPr/>
        </p:nvPicPr>
        <p:blipFill>
          <a:blip r:embed="rId2"/>
          <a:stretch>
            <a:fillRect/>
          </a:stretch>
        </p:blipFill>
        <p:spPr>
          <a:xfrm>
            <a:off x="0" y="1214422"/>
            <a:ext cx="9144000" cy="5143500"/>
          </a:xfrm>
          <a:prstGeom prst="rect">
            <a:avLst/>
          </a:prstGeom>
        </p:spPr>
      </p:pic>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IN" sz="4000" b="1" dirty="0" smtClean="0">
                <a:latin typeface="Times New Roman" pitchFamily="18" charset="0"/>
                <a:cs typeface="Times New Roman" pitchFamily="18" charset="0"/>
              </a:rPr>
              <a:t>Student Module</a:t>
            </a:r>
            <a:endParaRPr lang="en-US" sz="4000" b="1" dirty="0">
              <a:latin typeface="Times New Roman" pitchFamily="18" charset="0"/>
              <a:cs typeface="Times New Roman" pitchFamily="18" charset="0"/>
            </a:endParaRPr>
          </a:p>
        </p:txBody>
      </p:sp>
      <p:sp>
        <p:nvSpPr>
          <p:cNvPr id="4" name="Rectangle 3"/>
          <p:cNvSpPr/>
          <p:nvPr/>
        </p:nvSpPr>
        <p:spPr>
          <a:xfrm>
            <a:off x="1285852" y="6215082"/>
            <a:ext cx="5286412" cy="369332"/>
          </a:xfrm>
          <a:prstGeom prst="rect">
            <a:avLst/>
          </a:prstGeom>
        </p:spPr>
        <p:txBody>
          <a:bodyPr wrap="square">
            <a:spAutoFit/>
          </a:bodyPr>
          <a:lstStyle/>
          <a:p>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p:txBody>
      </p:sp>
      <p:pic>
        <p:nvPicPr>
          <p:cNvPr id="5" name="Picture 4" descr="sse.png"/>
          <p:cNvPicPr>
            <a:picLocks noChangeAspect="1"/>
          </p:cNvPicPr>
          <p:nvPr/>
        </p:nvPicPr>
        <p:blipFill>
          <a:blip r:embed="rId2" cstate="print"/>
          <a:stretch>
            <a:fillRect/>
          </a:stretch>
        </p:blipFill>
        <p:spPr>
          <a:xfrm>
            <a:off x="8006079" y="-71462"/>
            <a:ext cx="1137921" cy="609600"/>
          </a:xfrm>
          <a:prstGeom prst="rect">
            <a:avLst/>
          </a:prstGeom>
        </p:spPr>
      </p:pic>
      <p:pic>
        <p:nvPicPr>
          <p:cNvPr id="6" name="Picture 5" descr="Screenshot (253).png"/>
          <p:cNvPicPr>
            <a:picLocks noChangeAspect="1"/>
          </p:cNvPicPr>
          <p:nvPr/>
        </p:nvPicPr>
        <p:blipFill>
          <a:blip r:embed="rId3"/>
          <a:stretch>
            <a:fillRect/>
          </a:stretch>
        </p:blipFill>
        <p:spPr>
          <a:xfrm>
            <a:off x="0" y="857250"/>
            <a:ext cx="9144000" cy="51435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1143000"/>
          </a:xfrm>
        </p:spPr>
        <p:txBody>
          <a:bodyPr/>
          <a:lstStyle/>
          <a:p>
            <a:r>
              <a:rPr lang="en-IN" b="1" dirty="0" smtClean="0">
                <a:latin typeface="Times New Roman" pitchFamily="18" charset="0"/>
                <a:cs typeface="Times New Roman" pitchFamily="18" charset="0"/>
              </a:rPr>
              <a:t>Database Module  </a:t>
            </a:r>
            <a:endParaRPr lang="en-US" b="1" dirty="0">
              <a:latin typeface="Times New Roman" pitchFamily="18" charset="0"/>
              <a:cs typeface="Times New Roman" pitchFamily="18" charset="0"/>
            </a:endParaRPr>
          </a:p>
        </p:txBody>
      </p:sp>
      <p:pic>
        <p:nvPicPr>
          <p:cNvPr id="3" name="Picture 2" descr="Screenshot (256).png"/>
          <p:cNvPicPr>
            <a:picLocks noChangeAspect="1"/>
          </p:cNvPicPr>
          <p:nvPr/>
        </p:nvPicPr>
        <p:blipFill>
          <a:blip r:embed="rId2"/>
          <a:stretch>
            <a:fillRect/>
          </a:stretch>
        </p:blipFill>
        <p:spPr>
          <a:xfrm>
            <a:off x="0" y="1357298"/>
            <a:ext cx="9144000" cy="5143500"/>
          </a:xfrm>
          <a:prstGeom prst="rect">
            <a:avLst/>
          </a:prstGeom>
        </p:spPr>
      </p:pic>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1143000"/>
          </a:xfrm>
        </p:spPr>
        <p:txBody>
          <a:bodyPr/>
          <a:lstStyle/>
          <a:p>
            <a:r>
              <a:rPr lang="en-IN" b="1" dirty="0" smtClean="0">
                <a:latin typeface="Times New Roman" pitchFamily="18" charset="0"/>
                <a:cs typeface="Times New Roman" pitchFamily="18" charset="0"/>
              </a:rPr>
              <a:t>Discussion Module</a:t>
            </a:r>
            <a:endParaRPr lang="en-US" b="1" dirty="0">
              <a:latin typeface="Times New Roman" pitchFamily="18" charset="0"/>
              <a:cs typeface="Times New Roman" pitchFamily="18" charset="0"/>
            </a:endParaRPr>
          </a:p>
        </p:txBody>
      </p:sp>
      <p:pic>
        <p:nvPicPr>
          <p:cNvPr id="3" name="Picture 2" descr="Screenshot (258).png"/>
          <p:cNvPicPr>
            <a:picLocks noChangeAspect="1"/>
          </p:cNvPicPr>
          <p:nvPr/>
        </p:nvPicPr>
        <p:blipFill>
          <a:blip r:embed="rId2"/>
          <a:stretch>
            <a:fillRect/>
          </a:stretch>
        </p:blipFill>
        <p:spPr>
          <a:xfrm>
            <a:off x="0" y="1357298"/>
            <a:ext cx="9144000" cy="5143500"/>
          </a:xfrm>
          <a:prstGeom prst="rect">
            <a:avLst/>
          </a:prstGeom>
        </p:spPr>
      </p:pic>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Abstract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57158" y="1571612"/>
            <a:ext cx="8229600" cy="4525963"/>
          </a:xfrm>
        </p:spPr>
        <p:txBody>
          <a:bodyPr>
            <a:normAutofit/>
          </a:bodyPr>
          <a:lstStyle/>
          <a:p>
            <a:pPr algn="just">
              <a:buNone/>
            </a:pPr>
            <a:r>
              <a:rPr lang="en-US" sz="2400" dirty="0" smtClean="0">
                <a:latin typeface="Times New Roman" pitchFamily="18" charset="0"/>
                <a:cs typeface="Times New Roman" pitchFamily="18" charset="0"/>
              </a:rPr>
              <a:t>    In the last decade, with the ever increasing use of new services have emerged. Several studies showed that students are relying on these new technologies to achieve different tasks .The aim of this site is to provide a single platform for students and the staff to interact with each other, such as discussing their queries, uploading and viewing the study materials, chatting with each other, attending the quiz provided by the staff members,   uploading their messages, images and videos in their timeline, viewing the notices published by the staff members . The admin of this site takes care of the activities such as adding and removing of courses, subjects, students and staff members and publishing notices. </a:t>
            </a:r>
            <a:r>
              <a:rPr lang="en-US" sz="2400" b="1"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1143000"/>
          </a:xfrm>
        </p:spPr>
        <p:txBody>
          <a:bodyPr/>
          <a:lstStyle/>
          <a:p>
            <a:r>
              <a:rPr lang="en-IN" b="1" dirty="0" smtClean="0">
                <a:latin typeface="Times New Roman" pitchFamily="18" charset="0"/>
                <a:cs typeface="Times New Roman" pitchFamily="18" charset="0"/>
              </a:rPr>
              <a:t>Study material Module</a:t>
            </a:r>
            <a:endParaRPr lang="en-US" b="1" dirty="0">
              <a:latin typeface="Times New Roman" pitchFamily="18" charset="0"/>
              <a:cs typeface="Times New Roman" pitchFamily="18" charset="0"/>
            </a:endParaRPr>
          </a:p>
        </p:txBody>
      </p:sp>
      <p:pic>
        <p:nvPicPr>
          <p:cNvPr id="3" name="Picture 2" descr="Screenshot (259).png"/>
          <p:cNvPicPr>
            <a:picLocks noChangeAspect="1"/>
          </p:cNvPicPr>
          <p:nvPr/>
        </p:nvPicPr>
        <p:blipFill>
          <a:blip r:embed="rId2"/>
          <a:stretch>
            <a:fillRect/>
          </a:stretch>
        </p:blipFill>
        <p:spPr>
          <a:xfrm>
            <a:off x="0" y="1428736"/>
            <a:ext cx="9144000" cy="5143500"/>
          </a:xfrm>
          <a:prstGeom prst="rect">
            <a:avLst/>
          </a:prstGeom>
        </p:spPr>
      </p:pic>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lstStyle/>
          <a:p>
            <a:r>
              <a:rPr lang="en-IN" b="1" dirty="0" smtClean="0">
                <a:latin typeface="Times New Roman" pitchFamily="18" charset="0"/>
                <a:cs typeface="Times New Roman" pitchFamily="18" charset="0"/>
              </a:rPr>
              <a:t>Individual chat Module</a:t>
            </a:r>
            <a:endParaRPr lang="en-US" b="1" dirty="0">
              <a:latin typeface="Times New Roman" pitchFamily="18" charset="0"/>
              <a:cs typeface="Times New Roman" pitchFamily="18" charset="0"/>
            </a:endParaRPr>
          </a:p>
        </p:txBody>
      </p:sp>
      <p:pic>
        <p:nvPicPr>
          <p:cNvPr id="3" name="Picture 2" descr="Screenshot (257).png"/>
          <p:cNvPicPr>
            <a:picLocks noChangeAspect="1"/>
          </p:cNvPicPr>
          <p:nvPr/>
        </p:nvPicPr>
        <p:blipFill>
          <a:blip r:embed="rId2"/>
          <a:stretch>
            <a:fillRect/>
          </a:stretch>
        </p:blipFill>
        <p:spPr>
          <a:xfrm>
            <a:off x="0" y="1357298"/>
            <a:ext cx="9144000" cy="5143500"/>
          </a:xfrm>
          <a:prstGeom prst="rect">
            <a:avLst/>
          </a:prstGeom>
        </p:spPr>
      </p:pic>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Conclusion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571472" y="1285860"/>
            <a:ext cx="8229600" cy="4525963"/>
          </a:xfrm>
        </p:spPr>
        <p:txBody>
          <a:bodyPr>
            <a:noAutofit/>
          </a:bodyPr>
          <a:lstStyle/>
          <a:p>
            <a:pPr algn="just">
              <a:lnSpc>
                <a:spcPct val="170000"/>
              </a:lnSpc>
            </a:pPr>
            <a:r>
              <a:rPr lang="en-US" sz="1800" dirty="0" smtClean="0">
                <a:latin typeface="Times New Roman" pitchFamily="18" charset="0"/>
                <a:cs typeface="Times New Roman" pitchFamily="18" charset="0"/>
              </a:rPr>
              <a:t>The project work titled “E-Learning and Campus Information System” has been designed using PHP – Hypertext Pre Processor where in many user friendly form controls have been added in order to make it a user interactive application.</a:t>
            </a:r>
          </a:p>
          <a:p>
            <a:pPr algn="just">
              <a:lnSpc>
                <a:spcPct val="170000"/>
              </a:lnSpc>
            </a:pPr>
            <a:r>
              <a:rPr lang="en-US" sz="1800" dirty="0" smtClean="0">
                <a:latin typeface="Times New Roman" pitchFamily="18" charset="0"/>
                <a:cs typeface="Times New Roman" pitchFamily="18" charset="0"/>
              </a:rPr>
              <a:t> The system is developed in such a way that the user with common knowledge of computers can handle it easily. This website makes it easy for the Sanskrithi school College to interact with their staffs and students in single platform.</a:t>
            </a:r>
          </a:p>
          <a:p>
            <a:pPr algn="just">
              <a:lnSpc>
                <a:spcPct val="170000"/>
              </a:lnSpc>
            </a:pPr>
            <a:r>
              <a:rPr lang="en-US" sz="1800" dirty="0" smtClean="0">
                <a:latin typeface="Times New Roman" pitchFamily="18" charset="0"/>
                <a:cs typeface="Times New Roman" pitchFamily="18" charset="0"/>
              </a:rPr>
              <a:t>It was a wonderful learning experience while working on this project. This project took us through the various phases of project development and gave us real insight into the world of software designing. </a:t>
            </a:r>
            <a:endParaRPr lang="en-US" sz="1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
        <p:nvSpPr>
          <p:cNvPr id="7" name="Title 6"/>
          <p:cNvSpPr>
            <a:spLocks noGrp="1"/>
          </p:cNvSpPr>
          <p:nvPr>
            <p:ph type="title"/>
          </p:nvPr>
        </p:nvSpPr>
        <p:spPr>
          <a:xfrm>
            <a:off x="457200" y="0"/>
            <a:ext cx="8229600" cy="792162"/>
          </a:xfrm>
        </p:spPr>
        <p:txBody>
          <a:bodyPr/>
          <a:lstStyle/>
          <a:p>
            <a:r>
              <a:rPr lang="en-US" b="1" dirty="0" smtClean="0">
                <a:latin typeface="Times New Roman" pitchFamily="18" charset="0"/>
                <a:cs typeface="Times New Roman" pitchFamily="18" charset="0"/>
              </a:rPr>
              <a:t>REFERENCES</a:t>
            </a:r>
            <a:endParaRPr lang="en-US" dirty="0"/>
          </a:p>
        </p:txBody>
      </p:sp>
      <p:sp>
        <p:nvSpPr>
          <p:cNvPr id="8" name="Content Placeholder 7"/>
          <p:cNvSpPr>
            <a:spLocks noGrp="1"/>
          </p:cNvSpPr>
          <p:nvPr>
            <p:ph idx="1"/>
          </p:nvPr>
        </p:nvSpPr>
        <p:spPr>
          <a:xfrm>
            <a:off x="214282" y="1000108"/>
            <a:ext cx="8229600" cy="5287963"/>
          </a:xfrm>
        </p:spPr>
        <p:txBody>
          <a:bodyPr>
            <a:noAutofit/>
          </a:bodyPr>
          <a:lstStyle/>
          <a:p>
            <a:pPr marL="542925" indent="-542925" algn="just">
              <a:buNone/>
            </a:pPr>
            <a:r>
              <a:rPr lang="en-IN" sz="2200" dirty="0" smtClean="0">
                <a:latin typeface="Times New Roman" pitchFamily="18" charset="0"/>
                <a:cs typeface="Times New Roman" pitchFamily="18" charset="0"/>
              </a:rPr>
              <a:t>[1]   </a:t>
            </a:r>
            <a:r>
              <a:rPr lang="en-US" sz="2200" dirty="0" err="1" smtClean="0">
                <a:latin typeface="Times New Roman" pitchFamily="18" charset="0"/>
                <a:cs typeface="Times New Roman" pitchFamily="18" charset="0"/>
              </a:rPr>
              <a:t>Ibrhaim</a:t>
            </a:r>
            <a:r>
              <a:rPr lang="en-US" sz="2200" dirty="0" smtClean="0">
                <a:latin typeface="Times New Roman" pitchFamily="18" charset="0"/>
                <a:cs typeface="Times New Roman" pitchFamily="18" charset="0"/>
              </a:rPr>
              <a:t> Al-</a:t>
            </a:r>
            <a:r>
              <a:rPr lang="en-US" sz="2200" dirty="0" err="1" smtClean="0">
                <a:latin typeface="Times New Roman" pitchFamily="18" charset="0"/>
                <a:cs typeface="Times New Roman" pitchFamily="18" charset="0"/>
              </a:rPr>
              <a:t>Oqily</a:t>
            </a:r>
            <a:r>
              <a:rPr lang="en-US" sz="2200" dirty="0" smtClean="0">
                <a:latin typeface="Times New Roman" pitchFamily="18" charset="0"/>
                <a:cs typeface="Times New Roman" pitchFamily="18" charset="0"/>
              </a:rPr>
              <a:t>, Emad Abdallah and Alaa Abdallah developed on “Mobile Intra-Campus Student Social Network”. IEEE paper              published on 2019.</a:t>
            </a:r>
            <a:endParaRPr lang="en-IN" sz="2200" dirty="0" smtClean="0">
              <a:latin typeface="Times New Roman" pitchFamily="18" charset="0"/>
              <a:cs typeface="Times New Roman" pitchFamily="18" charset="0"/>
            </a:endParaRPr>
          </a:p>
          <a:p>
            <a:pPr marL="542925" indent="-542925">
              <a:buNone/>
            </a:pPr>
            <a:r>
              <a:rPr lang="en-IN" sz="2200" dirty="0" smtClean="0">
                <a:latin typeface="Times New Roman" pitchFamily="18" charset="0"/>
                <a:cs typeface="Times New Roman" pitchFamily="18" charset="0"/>
              </a:rPr>
              <a:t>[2]   </a:t>
            </a:r>
            <a:r>
              <a:rPr lang="en-IN" sz="2400" dirty="0" err="1" smtClean="0">
                <a:latin typeface="Times New Roman" pitchFamily="18" charset="0"/>
                <a:cs typeface="Times New Roman" pitchFamily="18" charset="0"/>
              </a:rPr>
              <a:t>Dr.Mohammed</a:t>
            </a:r>
            <a:r>
              <a:rPr lang="en-IN" sz="2400" dirty="0" smtClean="0">
                <a:latin typeface="Times New Roman" pitchFamily="18" charset="0"/>
                <a:cs typeface="Times New Roman" pitchFamily="18" charset="0"/>
              </a:rPr>
              <a:t> yahya Alghamdi developed on “</a:t>
            </a:r>
            <a:r>
              <a:rPr lang="en-IN" sz="2200" dirty="0" smtClean="0">
                <a:latin typeface="Times New Roman" pitchFamily="18" charset="0"/>
                <a:cs typeface="Times New Roman" pitchFamily="18" charset="0"/>
              </a:rPr>
              <a:t>A study of      Social Network Applications”. IEEE paper published on 2020.</a:t>
            </a:r>
          </a:p>
          <a:p>
            <a:pPr marL="544513" indent="-544513">
              <a:buNone/>
            </a:pPr>
            <a:r>
              <a:rPr lang="en-IN" sz="2400" dirty="0" smtClean="0">
                <a:latin typeface="Times New Roman" pitchFamily="18" charset="0"/>
                <a:cs typeface="Times New Roman" pitchFamily="18" charset="0"/>
              </a:rPr>
              <a:t>[3]  Dr. </a:t>
            </a:r>
            <a:r>
              <a:rPr lang="en-IN" sz="2400" dirty="0" err="1" smtClean="0">
                <a:latin typeface="Times New Roman" pitchFamily="18" charset="0"/>
                <a:cs typeface="Times New Roman" pitchFamily="18" charset="0"/>
              </a:rPr>
              <a:t>Vineeth</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singh</a:t>
            </a:r>
            <a:r>
              <a:rPr lang="en-IN" sz="2400" dirty="0" smtClean="0">
                <a:latin typeface="Times New Roman" pitchFamily="18" charset="0"/>
                <a:cs typeface="Times New Roman" pitchFamily="18" charset="0"/>
              </a:rPr>
              <a:t> developed on “Android Based Student Learning System”. IEEE paper published on </a:t>
            </a:r>
          </a:p>
          <a:p>
            <a:pPr marL="542925" indent="-542925">
              <a:buNone/>
            </a:pPr>
            <a:r>
              <a:rPr lang="en-IN" sz="2400" dirty="0" smtClean="0">
                <a:latin typeface="Times New Roman" pitchFamily="18" charset="0"/>
                <a:cs typeface="Times New Roman" pitchFamily="18" charset="0"/>
              </a:rPr>
              <a:t>[4]  Dr. R. </a:t>
            </a:r>
            <a:r>
              <a:rPr lang="en-IN" sz="2400" dirty="0" err="1" smtClean="0">
                <a:latin typeface="Times New Roman" pitchFamily="18" charset="0"/>
                <a:cs typeface="Times New Roman" pitchFamily="18" charset="0"/>
              </a:rPr>
              <a:t>Subraman</a:t>
            </a:r>
            <a:r>
              <a:rPr lang="en-IN" sz="2400" dirty="0" smtClean="0">
                <a:latin typeface="Times New Roman" pitchFamily="18" charset="0"/>
                <a:cs typeface="Times New Roman" pitchFamily="18" charset="0"/>
              </a:rPr>
              <a:t> developed on “Academic usage of Social   Networking Sites”. IEEE paper published on 2019.</a:t>
            </a:r>
          </a:p>
          <a:p>
            <a:pPr marL="452438" indent="-452438">
              <a:buNone/>
            </a:pPr>
            <a:r>
              <a:rPr lang="en-IN" sz="2400" dirty="0" smtClean="0">
                <a:latin typeface="Times New Roman" pitchFamily="18" charset="0"/>
                <a:cs typeface="Times New Roman" pitchFamily="18" charset="0"/>
              </a:rPr>
              <a:t>[5]  Dr. Prabhu T Kannan, Sri vidya developed on “A Student Information system”. IEEE paper published on 2018</a:t>
            </a:r>
            <a:endParaRPr lang="en-US" sz="2400" dirty="0" smtClean="0"/>
          </a:p>
          <a:p>
            <a:pPr>
              <a:buNone/>
            </a:pPr>
            <a:endParaRPr lang="en-US" sz="2400" dirty="0" smtClean="0"/>
          </a:p>
          <a:p>
            <a:pPr>
              <a:buNone/>
            </a:pPr>
            <a:endParaRPr lang="en-US" sz="2400" dirty="0" smtClean="0"/>
          </a:p>
          <a:p>
            <a:pPr>
              <a:buNone/>
            </a:pP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endParaRPr lang="en-US" sz="2400" dirty="0" smtClean="0"/>
          </a:p>
          <a:p>
            <a:pPr algn="just">
              <a:buNone/>
            </a:pPr>
            <a:endParaRPr lang="en-IN" sz="22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00034" y="285728"/>
            <a:ext cx="8229600" cy="4597401"/>
          </a:xfrm>
        </p:spPr>
        <p:style>
          <a:lnRef idx="0">
            <a:schemeClr val="accent1"/>
          </a:lnRef>
          <a:fillRef idx="3">
            <a:schemeClr val="accent1"/>
          </a:fillRef>
          <a:effectRef idx="3">
            <a:schemeClr val="accent1"/>
          </a:effectRef>
          <a:fontRef idx="minor">
            <a:schemeClr val="lt1"/>
          </a:fontRef>
        </p:style>
        <p:txBody>
          <a:bodyPr>
            <a:normAutofit/>
          </a:bodyPr>
          <a:lstStyle/>
          <a:p>
            <a:pPr>
              <a:buNone/>
            </a:pPr>
            <a:endParaRPr lang="en-IN" sz="6600" dirty="0" smtClean="0"/>
          </a:p>
          <a:p>
            <a:pPr>
              <a:buNone/>
            </a:pPr>
            <a:r>
              <a:rPr lang="en-IN" sz="6600" dirty="0" smtClean="0"/>
              <a:t>          </a:t>
            </a:r>
            <a:r>
              <a:rPr lang="en-IN" sz="6600" b="1" dirty="0" smtClean="0"/>
              <a:t>THANK YOU</a:t>
            </a:r>
            <a:endParaRPr lang="en-US" sz="6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b="1" dirty="0" smtClean="0">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428596" y="1071546"/>
            <a:ext cx="8229600" cy="4525963"/>
          </a:xfrm>
        </p:spPr>
        <p:txBody>
          <a:bodyPr>
            <a:noAutofit/>
          </a:bodyPr>
          <a:lstStyle/>
          <a:p>
            <a:pPr algn="just">
              <a:buFont typeface="Wingdings" pitchFamily="2" charset="2"/>
              <a:buChar char="§"/>
            </a:pPr>
            <a:r>
              <a:rPr lang="en-US" sz="2400" dirty="0" smtClean="0">
                <a:latin typeface="Times New Roman" pitchFamily="18" charset="0"/>
                <a:cs typeface="Times New Roman" pitchFamily="18" charset="0"/>
              </a:rPr>
              <a:t> E-learning is the 'learning' process revolution enabled by new technologies that, hopefully, will present an effective and efficient learning process that doesn't exist today. The administrator has the most authority.</a:t>
            </a:r>
          </a:p>
          <a:p>
            <a:pPr algn="just">
              <a:buFont typeface="Wingdings" pitchFamily="2" charset="2"/>
              <a:buChar char="§"/>
            </a:pPr>
            <a:r>
              <a:rPr lang="en-US" sz="2400" dirty="0" smtClean="0">
                <a:latin typeface="Times New Roman" pitchFamily="18" charset="0"/>
                <a:cs typeface="Times New Roman" pitchFamily="18" charset="0"/>
              </a:rPr>
              <a:t>It will promote teaching and learning through a more dynamic platform. It provides user features to follow the students, send message to others, post what they like and ask for some queries on which like and comment feature is available .</a:t>
            </a:r>
          </a:p>
          <a:p>
            <a:pPr algn="just">
              <a:buFont typeface="Wingdings" pitchFamily="2" charset="2"/>
              <a:buChar char="§"/>
            </a:pPr>
            <a:r>
              <a:rPr lang="en-US" sz="2400" dirty="0" smtClean="0">
                <a:latin typeface="Times New Roman" pitchFamily="18" charset="0"/>
                <a:cs typeface="Times New Roman" pitchFamily="18" charset="0"/>
              </a:rPr>
              <a:t>In this project a social media platform for college campus has been created where everyone associated with the college campus such as students, staff members can socialize with each other and share their knowledge about academics, projects, placements and all other activities going on in the campus.</a:t>
            </a:r>
          </a:p>
        </p:txBody>
      </p:sp>
      <p:pic>
        <p:nvPicPr>
          <p:cNvPr id="4" name="Picture 3" descr="sse.png"/>
          <p:cNvPicPr>
            <a:picLocks noChangeAspect="1"/>
          </p:cNvPicPr>
          <p:nvPr/>
        </p:nvPicPr>
        <p:blipFill>
          <a:blip r:embed="rId2" cstate="print"/>
          <a:stretch>
            <a:fillRect/>
          </a:stretch>
        </p:blipFill>
        <p:spPr>
          <a:xfrm>
            <a:off x="8006079" y="0"/>
            <a:ext cx="1137921" cy="609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se.png"/>
          <p:cNvPicPr>
            <a:picLocks noChangeAspect="1"/>
          </p:cNvPicPr>
          <p:nvPr/>
        </p:nvPicPr>
        <p:blipFill>
          <a:blip r:embed="rId3" cstate="print"/>
          <a:stretch>
            <a:fillRect/>
          </a:stretch>
        </p:blipFill>
        <p:spPr>
          <a:xfrm>
            <a:off x="8006079" y="0"/>
            <a:ext cx="1137921" cy="609600"/>
          </a:xfrm>
          <a:prstGeom prst="rect">
            <a:avLst/>
          </a:prstGeom>
        </p:spPr>
      </p:pic>
      <p:sp>
        <p:nvSpPr>
          <p:cNvPr id="8" name="Content Placeholder 7"/>
          <p:cNvSpPr>
            <a:spLocks noGrp="1"/>
          </p:cNvSpPr>
          <p:nvPr>
            <p:ph idx="1"/>
          </p:nvPr>
        </p:nvSpPr>
        <p:spPr>
          <a:xfrm>
            <a:off x="214282" y="785794"/>
            <a:ext cx="8229600" cy="5364163"/>
          </a:xfrm>
        </p:spPr>
        <p:txBody>
          <a:bodyPr>
            <a:normAutofit fontScale="62500" lnSpcReduction="20000"/>
          </a:bodyPr>
          <a:lstStyle/>
          <a:p>
            <a:pPr lvl="1" algn="just">
              <a:buNone/>
            </a:pPr>
            <a:r>
              <a:rPr lang="en-IN" sz="4500" b="1" dirty="0" smtClean="0">
                <a:latin typeface="Times New Roman" pitchFamily="18" charset="0"/>
                <a:cs typeface="Times New Roman" pitchFamily="18" charset="0"/>
              </a:rPr>
              <a:t>Objectives of  the project</a:t>
            </a:r>
          </a:p>
          <a:p>
            <a:pPr lvl="1" algn="just">
              <a:lnSpc>
                <a:spcPct val="120000"/>
              </a:lnSpc>
              <a:buFont typeface="Arial" pitchFamily="34" charset="0"/>
              <a:buChar char="•"/>
            </a:pPr>
            <a:r>
              <a:rPr lang="en-IN" sz="2400" dirty="0" smtClean="0">
                <a:latin typeface="Times New Roman" pitchFamily="18" charset="0"/>
                <a:cs typeface="Times New Roman" pitchFamily="18" charset="0"/>
              </a:rPr>
              <a:t> </a:t>
            </a:r>
            <a:r>
              <a:rPr lang="en-IN" sz="3300" dirty="0" smtClean="0">
                <a:latin typeface="Times New Roman" pitchFamily="18" charset="0"/>
                <a:cs typeface="Times New Roman" pitchFamily="18" charset="0"/>
              </a:rPr>
              <a:t>Admin has full authority of the website to manage students, faculties, question &amp; answers, result, examination, course, events etc. </a:t>
            </a:r>
          </a:p>
          <a:p>
            <a:pPr lvl="1" algn="just">
              <a:lnSpc>
                <a:spcPct val="120000"/>
              </a:lnSpc>
              <a:buFont typeface="Arial" pitchFamily="34" charset="0"/>
              <a:buChar char="•"/>
            </a:pPr>
            <a:r>
              <a:rPr lang="en-IN" sz="3300" dirty="0" smtClean="0">
                <a:latin typeface="Times New Roman" pitchFamily="18" charset="0"/>
                <a:cs typeface="Times New Roman" pitchFamily="18" charset="0"/>
              </a:rPr>
              <a:t>The faculties can upload study materials through online. The students can view uploaded study materials by faculties. </a:t>
            </a:r>
          </a:p>
          <a:p>
            <a:pPr lvl="1" algn="just">
              <a:lnSpc>
                <a:spcPct val="120000"/>
              </a:lnSpc>
              <a:buFont typeface="Arial" pitchFamily="34" charset="0"/>
              <a:buChar char="•"/>
            </a:pPr>
            <a:r>
              <a:rPr lang="en-IN" sz="3300" dirty="0" smtClean="0">
                <a:latin typeface="Times New Roman" pitchFamily="18" charset="0"/>
                <a:cs typeface="Times New Roman" pitchFamily="18" charset="0"/>
              </a:rPr>
              <a:t>The project has individual and group chat feature where students can chat with faculties.</a:t>
            </a:r>
          </a:p>
          <a:p>
            <a:pPr lvl="1" algn="just">
              <a:buNone/>
            </a:pPr>
            <a:r>
              <a:rPr lang="en-IN" sz="4500" b="1" dirty="0" smtClean="0">
                <a:latin typeface="Times New Roman" pitchFamily="18" charset="0"/>
                <a:cs typeface="Times New Roman" pitchFamily="18" charset="0"/>
              </a:rPr>
              <a:t>Problem Statement </a:t>
            </a:r>
          </a:p>
          <a:p>
            <a:pPr lvl="1" algn="just">
              <a:lnSpc>
                <a:spcPct val="120000"/>
              </a:lnSpc>
              <a:buNone/>
            </a:pP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   </a:t>
            </a:r>
            <a:r>
              <a:rPr lang="en-IN" sz="3400" dirty="0" smtClean="0">
                <a:latin typeface="Times New Roman" pitchFamily="18" charset="0"/>
                <a:cs typeface="Times New Roman" pitchFamily="18" charset="0"/>
              </a:rPr>
              <a:t>The website have some more extra features to directly contact with the faculties to clarify their doubts in chat system and students can download the materials. The staff can conduct quizzes in this application.</a:t>
            </a:r>
            <a:endParaRPr lang="en-US" sz="3400" dirty="0" smtClean="0">
              <a:latin typeface="Times New Roman" pitchFamily="18" charset="0"/>
              <a:cs typeface="Times New Roman" pitchFamily="18" charset="0"/>
            </a:endParaRPr>
          </a:p>
          <a:p>
            <a:pPr lvl="1" algn="just">
              <a:buNone/>
            </a:pPr>
            <a:endParaRPr lang="en-US" sz="2400" dirty="0" smtClean="0"/>
          </a:p>
          <a:p>
            <a:pPr lvl="1" algn="just">
              <a:buNone/>
            </a:pPr>
            <a:endParaRPr lang="en-IN" sz="2400" b="1" dirty="0" smtClean="0">
              <a:latin typeface="Times New Roman" pitchFamily="18" charset="0"/>
              <a:cs typeface="Times New Roman" pitchFamily="18" charset="0"/>
            </a:endParaRPr>
          </a:p>
          <a:p>
            <a:pPr lvl="1" algn="just">
              <a:buNone/>
            </a:pPr>
            <a:r>
              <a:rPr lang="en-IN" sz="2400" b="1"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85728"/>
            <a:ext cx="8229600" cy="1143000"/>
          </a:xfrm>
        </p:spPr>
        <p:txBody>
          <a:bodyPr>
            <a:normAutofit/>
          </a:bodyPr>
          <a:lstStyle/>
          <a:p>
            <a:r>
              <a:rPr lang="en-IN" sz="1800" b="1" dirty="0" smtClean="0">
                <a:latin typeface="Times New Roman" pitchFamily="18" charset="0"/>
                <a:cs typeface="Times New Roman" pitchFamily="18" charset="0"/>
              </a:rPr>
              <a:t>Mobile Intra-Campus Student Social Network[1]</a:t>
            </a:r>
            <a:endParaRPr lang="en-US" sz="1800" b="1" dirty="0">
              <a:latin typeface="Times New Roman" pitchFamily="18" charset="0"/>
              <a:cs typeface="Times New Roman" pitchFamily="18" charset="0"/>
            </a:endParaRPr>
          </a:p>
        </p:txBody>
      </p:sp>
      <p:pic>
        <p:nvPicPr>
          <p:cNvPr id="3" name="Picture 2" descr="sse.png"/>
          <p:cNvPicPr>
            <a:picLocks noChangeAspect="1"/>
          </p:cNvPicPr>
          <p:nvPr/>
        </p:nvPicPr>
        <p:blipFill>
          <a:blip r:embed="rId2" cstate="print"/>
          <a:stretch>
            <a:fillRect/>
          </a:stretch>
        </p:blipFill>
        <p:spPr>
          <a:xfrm>
            <a:off x="8006079" y="0"/>
            <a:ext cx="1137921" cy="609600"/>
          </a:xfrm>
          <a:prstGeom prst="rect">
            <a:avLst/>
          </a:prstGeom>
        </p:spPr>
      </p:pic>
      <p:sp>
        <p:nvSpPr>
          <p:cNvPr id="4" name="TextBox 3"/>
          <p:cNvSpPr txBox="1"/>
          <p:nvPr/>
        </p:nvSpPr>
        <p:spPr>
          <a:xfrm>
            <a:off x="2928926" y="1000108"/>
            <a:ext cx="3714776" cy="369332"/>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Ibrahaim</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Emad</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abdallah</a:t>
            </a:r>
            <a:endParaRPr lang="en-US" dirty="0">
              <a:latin typeface="Times New Roman" pitchFamily="18" charset="0"/>
              <a:cs typeface="Times New Roman" pitchFamily="18" charset="0"/>
            </a:endParaRPr>
          </a:p>
        </p:txBody>
      </p:sp>
      <p:sp>
        <p:nvSpPr>
          <p:cNvPr id="6" name="TextBox 5"/>
          <p:cNvSpPr txBox="1"/>
          <p:nvPr/>
        </p:nvSpPr>
        <p:spPr>
          <a:xfrm>
            <a:off x="928662" y="1857364"/>
            <a:ext cx="7572428" cy="1446550"/>
          </a:xfrm>
          <a:prstGeom prst="rect">
            <a:avLst/>
          </a:prstGeom>
          <a:noFill/>
        </p:spPr>
        <p:txBody>
          <a:bodyPr wrap="square" rtlCol="0">
            <a:spAutoFit/>
          </a:bodyPr>
          <a:lstStyle/>
          <a:p>
            <a:pPr algn="just"/>
            <a:r>
              <a:rPr lang="en-IN" sz="2200" dirty="0" smtClean="0">
                <a:latin typeface="Times New Roman" pitchFamily="18" charset="0"/>
                <a:cs typeface="Times New Roman" pitchFamily="18" charset="0"/>
              </a:rPr>
              <a:t>This application provides  only social network for students. It cannot have separate discussion for each department. There are no instructors for monitorization. Messages are visible to all students. </a:t>
            </a:r>
            <a:endParaRPr lang="en-US" sz="2200" dirty="0">
              <a:latin typeface="Times New Roman" pitchFamily="18" charset="0"/>
              <a:cs typeface="Times New Roman" pitchFamily="18" charset="0"/>
            </a:endParaRPr>
          </a:p>
        </p:txBody>
      </p:sp>
      <p:sp>
        <p:nvSpPr>
          <p:cNvPr id="7" name="TextBox 6"/>
          <p:cNvSpPr txBox="1"/>
          <p:nvPr/>
        </p:nvSpPr>
        <p:spPr>
          <a:xfrm>
            <a:off x="928662" y="3571876"/>
            <a:ext cx="2500330" cy="430887"/>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Disadvantages : </a:t>
            </a:r>
            <a:endParaRPr lang="en-US" sz="2200" b="1" dirty="0">
              <a:latin typeface="Times New Roman" pitchFamily="18" charset="0"/>
              <a:cs typeface="Times New Roman" pitchFamily="18" charset="0"/>
            </a:endParaRPr>
          </a:p>
        </p:txBody>
      </p:sp>
      <p:sp>
        <p:nvSpPr>
          <p:cNvPr id="8" name="TextBox 7"/>
          <p:cNvSpPr txBox="1"/>
          <p:nvPr/>
        </p:nvSpPr>
        <p:spPr>
          <a:xfrm>
            <a:off x="1071538" y="4143380"/>
            <a:ext cx="6715172" cy="2123658"/>
          </a:xfrm>
          <a:prstGeom prst="rect">
            <a:avLst/>
          </a:prstGeom>
          <a:noFill/>
        </p:spPr>
        <p:txBody>
          <a:bodyPr wrap="square" rtlCol="0">
            <a:spAutoFit/>
          </a:bodyPr>
          <a:lstStyle/>
          <a:p>
            <a:pPr algn="just">
              <a:buFont typeface="Arial" pitchFamily="34" charset="0"/>
              <a:buChar char="•"/>
            </a:pPr>
            <a:r>
              <a:rPr lang="en-IN" sz="2200" dirty="0" smtClean="0">
                <a:latin typeface="Times New Roman" pitchFamily="18" charset="0"/>
                <a:cs typeface="Times New Roman" pitchFamily="18" charset="0"/>
              </a:rPr>
              <a:t>  Faculties don’t have permission to upload the materials       and to conduct quizzes.</a:t>
            </a:r>
          </a:p>
          <a:p>
            <a:pPr algn="just">
              <a:buFont typeface="Arial" pitchFamily="34" charset="0"/>
              <a:buChar char="•"/>
            </a:pPr>
            <a:r>
              <a:rPr lang="en-IN" sz="2200" dirty="0" smtClean="0">
                <a:latin typeface="Times New Roman" pitchFamily="18" charset="0"/>
                <a:cs typeface="Times New Roman" pitchFamily="18" charset="0"/>
              </a:rPr>
              <a:t>  Admin don't have permission to send notice for all students.</a:t>
            </a:r>
          </a:p>
          <a:p>
            <a:pPr algn="just">
              <a:buFont typeface="Arial" pitchFamily="34" charset="0"/>
              <a:buChar char="•"/>
            </a:pPr>
            <a:r>
              <a:rPr lang="en-IN" sz="2200" dirty="0" smtClean="0">
                <a:latin typeface="Times New Roman" pitchFamily="18" charset="0"/>
                <a:cs typeface="Times New Roman" pitchFamily="18" charset="0"/>
              </a:rPr>
              <a:t>  Students don’t have permission to ask questions for faculties.</a:t>
            </a:r>
            <a:endParaRPr lang="en-US" sz="2200" dirty="0">
              <a:latin typeface="Times New Roman" pitchFamily="18" charset="0"/>
              <a:cs typeface="Times New Roman" pitchFamily="18" charset="0"/>
            </a:endParaRPr>
          </a:p>
        </p:txBody>
      </p:sp>
      <p:sp>
        <p:nvSpPr>
          <p:cNvPr id="9" name="TextBox 8"/>
          <p:cNvSpPr txBox="1"/>
          <p:nvPr/>
        </p:nvSpPr>
        <p:spPr>
          <a:xfrm>
            <a:off x="2500298" y="142852"/>
            <a:ext cx="4929222" cy="523220"/>
          </a:xfrm>
          <a:prstGeom prst="rect">
            <a:avLst/>
          </a:prstGeom>
          <a:noFill/>
        </p:spPr>
        <p:txBody>
          <a:bodyPr wrap="square" rtlCol="0">
            <a:spAutoFit/>
          </a:bodyPr>
          <a:lstStyle/>
          <a:p>
            <a:r>
              <a:rPr lang="en-IN" sz="2800" b="1" dirty="0" smtClean="0">
                <a:latin typeface="Times New Roman" pitchFamily="18" charset="0"/>
                <a:cs typeface="Times New Roman" pitchFamily="18" charset="0"/>
              </a:rPr>
              <a:t>LITERATURE REVIEW</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298" y="214290"/>
            <a:ext cx="4214842" cy="428628"/>
          </a:xfrm>
        </p:spPr>
        <p:txBody>
          <a:bodyPr>
            <a:noAutofit/>
          </a:bodyPr>
          <a:lstStyle/>
          <a:p>
            <a:r>
              <a:rPr lang="en-IN" sz="2800" b="1" dirty="0" smtClean="0">
                <a:latin typeface="Times New Roman" pitchFamily="18" charset="0"/>
                <a:cs typeface="Times New Roman" pitchFamily="18" charset="0"/>
              </a:rPr>
              <a:t>LITERATURE REVIEW</a:t>
            </a:r>
            <a:r>
              <a:rPr lang="en-US" sz="2800" b="1" dirty="0" smtClean="0"/>
              <a:t/>
            </a:r>
            <a:br>
              <a:rPr lang="en-US" sz="2800" b="1" dirty="0" smtClean="0"/>
            </a:br>
            <a:endParaRPr lang="en-US" sz="2800" b="1" dirty="0">
              <a:latin typeface="Times New Roman" pitchFamily="18" charset="0"/>
              <a:cs typeface="Times New Roman" pitchFamily="18" charset="0"/>
            </a:endParaRPr>
          </a:p>
        </p:txBody>
      </p:sp>
      <p:pic>
        <p:nvPicPr>
          <p:cNvPr id="3" name="Picture 2" descr="sse.png"/>
          <p:cNvPicPr>
            <a:picLocks noChangeAspect="1"/>
          </p:cNvPicPr>
          <p:nvPr/>
        </p:nvPicPr>
        <p:blipFill>
          <a:blip r:embed="rId2" cstate="print"/>
          <a:stretch>
            <a:fillRect/>
          </a:stretch>
        </p:blipFill>
        <p:spPr>
          <a:xfrm>
            <a:off x="8006079" y="0"/>
            <a:ext cx="1137921" cy="609600"/>
          </a:xfrm>
          <a:prstGeom prst="rect">
            <a:avLst/>
          </a:prstGeom>
        </p:spPr>
      </p:pic>
      <p:sp>
        <p:nvSpPr>
          <p:cNvPr id="4" name="TextBox 3"/>
          <p:cNvSpPr txBox="1"/>
          <p:nvPr/>
        </p:nvSpPr>
        <p:spPr>
          <a:xfrm>
            <a:off x="2000232" y="500042"/>
            <a:ext cx="5857916" cy="984885"/>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A study of Social Network Applications[2]</a:t>
            </a:r>
          </a:p>
          <a:p>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dirty="0"/>
          </a:p>
        </p:txBody>
      </p:sp>
      <p:sp>
        <p:nvSpPr>
          <p:cNvPr id="6" name="TextBox 5"/>
          <p:cNvSpPr txBox="1"/>
          <p:nvPr/>
        </p:nvSpPr>
        <p:spPr>
          <a:xfrm>
            <a:off x="2928926" y="1000108"/>
            <a:ext cx="3714776" cy="369332"/>
          </a:xfrm>
          <a:prstGeom prst="rect">
            <a:avLst/>
          </a:prstGeom>
          <a:noFill/>
        </p:spPr>
        <p:txBody>
          <a:bodyPr wrap="square" rtlCol="0">
            <a:spAutoFit/>
          </a:bodyPr>
          <a:lstStyle/>
          <a:p>
            <a:r>
              <a:rPr lang="en-IN" dirty="0" smtClean="0">
                <a:latin typeface="Times New Roman" pitchFamily="18" charset="0"/>
                <a:cs typeface="Times New Roman" pitchFamily="18" charset="0"/>
              </a:rPr>
              <a:t>Dr. Mohammed , Yahiya Alghamdi</a:t>
            </a:r>
            <a:endParaRPr lang="en-US" dirty="0"/>
          </a:p>
        </p:txBody>
      </p:sp>
      <p:sp>
        <p:nvSpPr>
          <p:cNvPr id="8" name="TextBox 7"/>
          <p:cNvSpPr txBox="1"/>
          <p:nvPr/>
        </p:nvSpPr>
        <p:spPr>
          <a:xfrm>
            <a:off x="1000100" y="1714488"/>
            <a:ext cx="7143800" cy="1446550"/>
          </a:xfrm>
          <a:prstGeom prst="rect">
            <a:avLst/>
          </a:prstGeom>
          <a:noFill/>
        </p:spPr>
        <p:txBody>
          <a:bodyPr wrap="square" rtlCol="0">
            <a:spAutoFit/>
          </a:bodyPr>
          <a:lstStyle/>
          <a:p>
            <a:pPr algn="just"/>
            <a:r>
              <a:rPr lang="en-IN" sz="2200" dirty="0" smtClean="0">
                <a:latin typeface="Times New Roman" pitchFamily="18" charset="0"/>
                <a:cs typeface="Times New Roman" pitchFamily="18" charset="0"/>
              </a:rPr>
              <a:t>Social network applications have a major impact on young people and also helped to gain importance in academic life. These tools provides the facility of the social network and it also encourages the process of traditional teaching. </a:t>
            </a:r>
            <a:endParaRPr lang="en-US" sz="2200" dirty="0">
              <a:latin typeface="Times New Roman" pitchFamily="18" charset="0"/>
              <a:cs typeface="Times New Roman" pitchFamily="18" charset="0"/>
            </a:endParaRPr>
          </a:p>
        </p:txBody>
      </p:sp>
      <p:sp>
        <p:nvSpPr>
          <p:cNvPr id="9" name="TextBox 8"/>
          <p:cNvSpPr txBox="1"/>
          <p:nvPr/>
        </p:nvSpPr>
        <p:spPr>
          <a:xfrm>
            <a:off x="928662" y="3786190"/>
            <a:ext cx="2071702" cy="430887"/>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Disadvantages:</a:t>
            </a:r>
            <a:endParaRPr lang="en-US" sz="2200" b="1" dirty="0">
              <a:latin typeface="Times New Roman" pitchFamily="18" charset="0"/>
              <a:cs typeface="Times New Roman" pitchFamily="18" charset="0"/>
            </a:endParaRPr>
          </a:p>
        </p:txBody>
      </p:sp>
      <p:sp>
        <p:nvSpPr>
          <p:cNvPr id="11" name="TextBox 10"/>
          <p:cNvSpPr txBox="1"/>
          <p:nvPr/>
        </p:nvSpPr>
        <p:spPr>
          <a:xfrm>
            <a:off x="1285852" y="4357694"/>
            <a:ext cx="6929486" cy="1785104"/>
          </a:xfrm>
          <a:prstGeom prst="rect">
            <a:avLst/>
          </a:prstGeom>
          <a:noFill/>
        </p:spPr>
        <p:txBody>
          <a:bodyPr wrap="square" rtlCol="0">
            <a:spAutoFit/>
          </a:bodyPr>
          <a:lstStyle/>
          <a:p>
            <a:pPr algn="just">
              <a:buFont typeface="Arial" pitchFamily="34" charset="0"/>
              <a:buChar char="•"/>
            </a:pPr>
            <a:r>
              <a:rPr lang="en-IN" sz="2200" dirty="0" smtClean="0">
                <a:latin typeface="Times New Roman" pitchFamily="18" charset="0"/>
                <a:cs typeface="Times New Roman" pitchFamily="18" charset="0"/>
              </a:rPr>
              <a:t> No involvement of staff for communication.</a:t>
            </a:r>
          </a:p>
          <a:p>
            <a:pPr algn="just">
              <a:buFont typeface="Arial" pitchFamily="34" charset="0"/>
              <a:buChar char="•"/>
            </a:pPr>
            <a:r>
              <a:rPr lang="en-IN" sz="2200" dirty="0" smtClean="0">
                <a:latin typeface="Times New Roman" pitchFamily="18" charset="0"/>
                <a:cs typeface="Times New Roman" pitchFamily="18" charset="0"/>
              </a:rPr>
              <a:t> Methodology is used only for maintenance of student discussion.</a:t>
            </a:r>
          </a:p>
          <a:p>
            <a:pPr algn="just">
              <a:buFont typeface="Arial" pitchFamily="34" charset="0"/>
              <a:buChar char="•"/>
            </a:pPr>
            <a:r>
              <a:rPr lang="en-IN" sz="2200" dirty="0" smtClean="0">
                <a:latin typeface="Times New Roman" pitchFamily="18" charset="0"/>
                <a:cs typeface="Times New Roman" pitchFamily="18" charset="0"/>
              </a:rPr>
              <a:t> The students have individual profile for the purpose of communication.</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298" y="214290"/>
            <a:ext cx="4214842" cy="428628"/>
          </a:xfrm>
        </p:spPr>
        <p:txBody>
          <a:bodyPr>
            <a:noAutofit/>
          </a:bodyPr>
          <a:lstStyle/>
          <a:p>
            <a:r>
              <a:rPr lang="en-IN" sz="2800" b="1" dirty="0" smtClean="0">
                <a:latin typeface="Times New Roman" pitchFamily="18" charset="0"/>
                <a:cs typeface="Times New Roman" pitchFamily="18" charset="0"/>
              </a:rPr>
              <a:t>LITERATURE REVIEW</a:t>
            </a:r>
            <a:r>
              <a:rPr lang="en-US" sz="2800" b="1" dirty="0" smtClean="0"/>
              <a:t/>
            </a:r>
            <a:br>
              <a:rPr lang="en-US" sz="2800" b="1" dirty="0" smtClean="0"/>
            </a:br>
            <a:endParaRPr lang="en-US" sz="2800" b="1" dirty="0">
              <a:latin typeface="Times New Roman" pitchFamily="18" charset="0"/>
              <a:cs typeface="Times New Roman" pitchFamily="18" charset="0"/>
            </a:endParaRPr>
          </a:p>
        </p:txBody>
      </p:sp>
      <p:pic>
        <p:nvPicPr>
          <p:cNvPr id="3" name="Picture 2" descr="sse.png"/>
          <p:cNvPicPr>
            <a:picLocks noChangeAspect="1"/>
          </p:cNvPicPr>
          <p:nvPr/>
        </p:nvPicPr>
        <p:blipFill>
          <a:blip r:embed="rId2" cstate="print"/>
          <a:stretch>
            <a:fillRect/>
          </a:stretch>
        </p:blipFill>
        <p:spPr>
          <a:xfrm>
            <a:off x="8006079" y="0"/>
            <a:ext cx="1137921" cy="609600"/>
          </a:xfrm>
          <a:prstGeom prst="rect">
            <a:avLst/>
          </a:prstGeom>
        </p:spPr>
      </p:pic>
      <p:sp>
        <p:nvSpPr>
          <p:cNvPr id="4" name="TextBox 3"/>
          <p:cNvSpPr txBox="1"/>
          <p:nvPr/>
        </p:nvSpPr>
        <p:spPr>
          <a:xfrm>
            <a:off x="2000232" y="500042"/>
            <a:ext cx="5857916" cy="984885"/>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Android Based Student Learning System[3]</a:t>
            </a:r>
          </a:p>
          <a:p>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dirty="0"/>
          </a:p>
        </p:txBody>
      </p:sp>
      <p:sp>
        <p:nvSpPr>
          <p:cNvPr id="6" name="TextBox 5"/>
          <p:cNvSpPr txBox="1"/>
          <p:nvPr/>
        </p:nvSpPr>
        <p:spPr>
          <a:xfrm>
            <a:off x="3357554" y="928670"/>
            <a:ext cx="3714776" cy="369332"/>
          </a:xfrm>
          <a:prstGeom prst="rect">
            <a:avLst/>
          </a:prstGeom>
          <a:noFill/>
        </p:spPr>
        <p:txBody>
          <a:bodyPr wrap="square" rtlCol="0">
            <a:spAutoFit/>
          </a:bodyPr>
          <a:lstStyle/>
          <a:p>
            <a:r>
              <a:rPr lang="en-IN" dirty="0" err="1" smtClean="0">
                <a:latin typeface="Times New Roman" pitchFamily="18" charset="0"/>
                <a:cs typeface="Times New Roman" pitchFamily="18" charset="0"/>
              </a:rPr>
              <a:t>Vineeth</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singh</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Lucala</a:t>
            </a:r>
            <a:r>
              <a:rPr lang="en-IN" dirty="0" smtClean="0">
                <a:latin typeface="Times New Roman" pitchFamily="18" charset="0"/>
                <a:cs typeface="Times New Roman" pitchFamily="18" charset="0"/>
              </a:rPr>
              <a:t> Bay</a:t>
            </a:r>
            <a:endParaRPr lang="en-US" dirty="0"/>
          </a:p>
        </p:txBody>
      </p:sp>
      <p:sp>
        <p:nvSpPr>
          <p:cNvPr id="8" name="TextBox 7"/>
          <p:cNvSpPr txBox="1"/>
          <p:nvPr/>
        </p:nvSpPr>
        <p:spPr>
          <a:xfrm>
            <a:off x="1000100" y="1714488"/>
            <a:ext cx="7143800" cy="1107996"/>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In the existing system  there are different modules such as activities due dates, exam alert and discussion notifications. It also have tutorial tool for students to reduce paper work .</a:t>
            </a:r>
            <a:endParaRPr lang="en-US" sz="2200" dirty="0">
              <a:latin typeface="Times New Roman" pitchFamily="18" charset="0"/>
              <a:cs typeface="Times New Roman" pitchFamily="18" charset="0"/>
            </a:endParaRPr>
          </a:p>
        </p:txBody>
      </p:sp>
      <p:sp>
        <p:nvSpPr>
          <p:cNvPr id="9" name="TextBox 8"/>
          <p:cNvSpPr txBox="1"/>
          <p:nvPr/>
        </p:nvSpPr>
        <p:spPr>
          <a:xfrm>
            <a:off x="928662" y="3500438"/>
            <a:ext cx="2071702" cy="430887"/>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Disadvantages:</a:t>
            </a:r>
            <a:endParaRPr lang="en-US" sz="2200" b="1" dirty="0">
              <a:latin typeface="Times New Roman" pitchFamily="18" charset="0"/>
              <a:cs typeface="Times New Roman" pitchFamily="18" charset="0"/>
            </a:endParaRPr>
          </a:p>
        </p:txBody>
      </p:sp>
      <p:sp>
        <p:nvSpPr>
          <p:cNvPr id="11" name="TextBox 10"/>
          <p:cNvSpPr txBox="1"/>
          <p:nvPr/>
        </p:nvSpPr>
        <p:spPr>
          <a:xfrm>
            <a:off x="1214414" y="3857628"/>
            <a:ext cx="6929486" cy="1446550"/>
          </a:xfrm>
          <a:prstGeom prst="rect">
            <a:avLst/>
          </a:prstGeom>
          <a:noFill/>
        </p:spPr>
        <p:txBody>
          <a:bodyPr wrap="square" rtlCol="0">
            <a:spAutoFit/>
          </a:bodyPr>
          <a:lstStyle/>
          <a:p>
            <a:pPr algn="just"/>
            <a:endParaRPr lang="en-IN" sz="2200" dirty="0" smtClean="0">
              <a:latin typeface="Times New Roman" pitchFamily="18" charset="0"/>
              <a:cs typeface="Times New Roman" pitchFamily="18" charset="0"/>
            </a:endParaRPr>
          </a:p>
          <a:p>
            <a:pPr algn="just">
              <a:buFont typeface="Arial" pitchFamily="34" charset="0"/>
              <a:buChar char="•"/>
            </a:pPr>
            <a:r>
              <a:rPr lang="en-IN" sz="2200" dirty="0" smtClean="0">
                <a:latin typeface="Times New Roman" pitchFamily="18" charset="0"/>
                <a:cs typeface="Times New Roman" pitchFamily="18" charset="0"/>
              </a:rPr>
              <a:t> Students don’t have permission to access the study materials and quizzes.</a:t>
            </a:r>
          </a:p>
          <a:p>
            <a:pPr algn="just">
              <a:buFont typeface="Arial" pitchFamily="34" charset="0"/>
              <a:buChar char="•"/>
            </a:pPr>
            <a:r>
              <a:rPr lang="en-IN" sz="2200" dirty="0" smtClean="0">
                <a:latin typeface="Times New Roman" pitchFamily="18" charset="0"/>
                <a:cs typeface="Times New Roman" pitchFamily="18" charset="0"/>
              </a:rPr>
              <a:t> This application doesn’t manage large number of students. </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298" y="214290"/>
            <a:ext cx="4214842" cy="428628"/>
          </a:xfrm>
        </p:spPr>
        <p:txBody>
          <a:bodyPr>
            <a:noAutofit/>
          </a:bodyPr>
          <a:lstStyle/>
          <a:p>
            <a:r>
              <a:rPr lang="en-IN" sz="2800" b="1" dirty="0" smtClean="0">
                <a:latin typeface="Times New Roman" pitchFamily="18" charset="0"/>
                <a:cs typeface="Times New Roman" pitchFamily="18" charset="0"/>
              </a:rPr>
              <a:t>LITERATURE REVIEW</a:t>
            </a:r>
            <a:r>
              <a:rPr lang="en-US" sz="2800" b="1" dirty="0" smtClean="0"/>
              <a:t/>
            </a:r>
            <a:br>
              <a:rPr lang="en-US" sz="2800" b="1" dirty="0" smtClean="0"/>
            </a:br>
            <a:endParaRPr lang="en-US" sz="2800" b="1" dirty="0">
              <a:latin typeface="Times New Roman" pitchFamily="18" charset="0"/>
              <a:cs typeface="Times New Roman" pitchFamily="18" charset="0"/>
            </a:endParaRPr>
          </a:p>
        </p:txBody>
      </p:sp>
      <p:pic>
        <p:nvPicPr>
          <p:cNvPr id="3" name="Picture 2" descr="sse.png"/>
          <p:cNvPicPr>
            <a:picLocks noChangeAspect="1"/>
          </p:cNvPicPr>
          <p:nvPr/>
        </p:nvPicPr>
        <p:blipFill>
          <a:blip r:embed="rId2" cstate="print"/>
          <a:stretch>
            <a:fillRect/>
          </a:stretch>
        </p:blipFill>
        <p:spPr>
          <a:xfrm>
            <a:off x="8006079" y="0"/>
            <a:ext cx="1137921" cy="609600"/>
          </a:xfrm>
          <a:prstGeom prst="rect">
            <a:avLst/>
          </a:prstGeom>
        </p:spPr>
      </p:pic>
      <p:sp>
        <p:nvSpPr>
          <p:cNvPr id="4" name="TextBox 3"/>
          <p:cNvSpPr txBox="1"/>
          <p:nvPr/>
        </p:nvSpPr>
        <p:spPr>
          <a:xfrm>
            <a:off x="2000232" y="500042"/>
            <a:ext cx="5857916" cy="984885"/>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Academic usage of Social Networking Sites[4 ]</a:t>
            </a:r>
          </a:p>
          <a:p>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dirty="0"/>
          </a:p>
        </p:txBody>
      </p:sp>
      <p:sp>
        <p:nvSpPr>
          <p:cNvPr id="6" name="TextBox 5"/>
          <p:cNvSpPr txBox="1"/>
          <p:nvPr/>
        </p:nvSpPr>
        <p:spPr>
          <a:xfrm>
            <a:off x="3929058" y="928670"/>
            <a:ext cx="3714776" cy="369332"/>
          </a:xfrm>
          <a:prstGeom prst="rect">
            <a:avLst/>
          </a:prstGeom>
          <a:noFill/>
        </p:spPr>
        <p:txBody>
          <a:bodyPr wrap="square" rtlCol="0">
            <a:spAutoFit/>
          </a:bodyPr>
          <a:lstStyle/>
          <a:p>
            <a:r>
              <a:rPr lang="en-IN" dirty="0" smtClean="0">
                <a:latin typeface="Times New Roman" pitchFamily="18" charset="0"/>
                <a:cs typeface="Times New Roman" pitchFamily="18" charset="0"/>
              </a:rPr>
              <a:t>R. </a:t>
            </a:r>
            <a:r>
              <a:rPr lang="en-IN" dirty="0" err="1" smtClean="0">
                <a:latin typeface="Times New Roman" pitchFamily="18" charset="0"/>
                <a:cs typeface="Times New Roman" pitchFamily="18" charset="0"/>
              </a:rPr>
              <a:t>Subraman</a:t>
            </a:r>
            <a:endParaRPr lang="en-US" dirty="0"/>
          </a:p>
        </p:txBody>
      </p:sp>
      <p:sp>
        <p:nvSpPr>
          <p:cNvPr id="8" name="TextBox 7"/>
          <p:cNvSpPr txBox="1"/>
          <p:nvPr/>
        </p:nvSpPr>
        <p:spPr>
          <a:xfrm>
            <a:off x="928662" y="1500174"/>
            <a:ext cx="7143800" cy="1785104"/>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Social-networking sites are interactive due to the availability of chat rooms, discussion forums, and  network-based gaming applications. Therefore,  unlike regular Web sites, online social networks provide a way to connect and have fun with contacts.</a:t>
            </a:r>
            <a:endParaRPr lang="en-US" sz="2200" dirty="0">
              <a:latin typeface="Times New Roman" pitchFamily="18" charset="0"/>
              <a:cs typeface="Times New Roman" pitchFamily="18" charset="0"/>
            </a:endParaRPr>
          </a:p>
        </p:txBody>
      </p:sp>
      <p:sp>
        <p:nvSpPr>
          <p:cNvPr id="9" name="TextBox 8"/>
          <p:cNvSpPr txBox="1"/>
          <p:nvPr/>
        </p:nvSpPr>
        <p:spPr>
          <a:xfrm>
            <a:off x="928662" y="3500438"/>
            <a:ext cx="2071702" cy="430887"/>
          </a:xfrm>
          <a:prstGeom prst="rect">
            <a:avLst/>
          </a:prstGeom>
          <a:noFill/>
        </p:spPr>
        <p:txBody>
          <a:bodyPr wrap="square" rtlCol="0">
            <a:spAutoFit/>
          </a:bodyPr>
          <a:lstStyle/>
          <a:p>
            <a:r>
              <a:rPr lang="en-IN" sz="2200" b="1" dirty="0" smtClean="0">
                <a:latin typeface="Times New Roman" pitchFamily="18" charset="0"/>
                <a:cs typeface="Times New Roman" pitchFamily="18" charset="0"/>
              </a:rPr>
              <a:t>Disadvantages:</a:t>
            </a:r>
            <a:endParaRPr lang="en-US" sz="2200" b="1" dirty="0">
              <a:latin typeface="Times New Roman" pitchFamily="18" charset="0"/>
              <a:cs typeface="Times New Roman" pitchFamily="18" charset="0"/>
            </a:endParaRPr>
          </a:p>
        </p:txBody>
      </p:sp>
      <p:sp>
        <p:nvSpPr>
          <p:cNvPr id="11" name="TextBox 10"/>
          <p:cNvSpPr txBox="1"/>
          <p:nvPr/>
        </p:nvSpPr>
        <p:spPr>
          <a:xfrm>
            <a:off x="1285852" y="4071942"/>
            <a:ext cx="6929486" cy="1107996"/>
          </a:xfrm>
          <a:prstGeom prst="rect">
            <a:avLst/>
          </a:prstGeom>
          <a:noFill/>
        </p:spPr>
        <p:txBody>
          <a:bodyPr wrap="square" rtlCol="0">
            <a:spAutoFit/>
          </a:bodyPr>
          <a:lstStyle/>
          <a:p>
            <a:pPr algn="just">
              <a:buFont typeface="Arial" pitchFamily="34" charset="0"/>
              <a:buChar char="•"/>
            </a:pPr>
            <a:r>
              <a:rPr lang="en-US" sz="2200" dirty="0" smtClean="0">
                <a:latin typeface="Times New Roman" pitchFamily="18" charset="0"/>
                <a:cs typeface="Times New Roman" pitchFamily="18" charset="0"/>
              </a:rPr>
              <a:t>There is a limit of users in the application.</a:t>
            </a:r>
            <a:r>
              <a:rPr lang="en-IN" sz="2200" dirty="0" smtClean="0">
                <a:latin typeface="Times New Roman" pitchFamily="18" charset="0"/>
                <a:cs typeface="Times New Roman" pitchFamily="18" charset="0"/>
              </a:rPr>
              <a:t> </a:t>
            </a:r>
          </a:p>
          <a:p>
            <a:pPr algn="just">
              <a:buFont typeface="Arial" pitchFamily="34" charset="0"/>
              <a:buChar char="•"/>
            </a:pPr>
            <a:r>
              <a:rPr lang="en-IN" sz="2200" dirty="0" smtClean="0">
                <a:latin typeface="Times New Roman" pitchFamily="18" charset="0"/>
                <a:cs typeface="Times New Roman" pitchFamily="18" charset="0"/>
              </a:rPr>
              <a:t> It is complicate to download </a:t>
            </a:r>
            <a:r>
              <a:rPr lang="en-IN" sz="2200" dirty="0" err="1" smtClean="0">
                <a:latin typeface="Times New Roman" pitchFamily="18" charset="0"/>
                <a:cs typeface="Times New Roman" pitchFamily="18" charset="0"/>
              </a:rPr>
              <a:t>pdfs</a:t>
            </a:r>
            <a:r>
              <a:rPr lang="en-IN" sz="2200" dirty="0" smtClean="0">
                <a:latin typeface="Times New Roman" pitchFamily="18" charset="0"/>
                <a:cs typeface="Times New Roman" pitchFamily="18" charset="0"/>
              </a:rPr>
              <a:t> and materials. </a:t>
            </a:r>
          </a:p>
          <a:p>
            <a:pPr algn="just">
              <a:buFont typeface="Arial" pitchFamily="34" charset="0"/>
              <a:buChar char="•"/>
            </a:pPr>
            <a:r>
              <a:rPr lang="en-US" sz="2200" dirty="0" smtClean="0">
                <a:latin typeface="Times New Roman" pitchFamily="18" charset="0"/>
                <a:cs typeface="Times New Roman" pitchFamily="18" charset="0"/>
              </a:rPr>
              <a:t>Absence of raising questions by students.</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4740</TotalTime>
  <Words>1944</Words>
  <Application>Microsoft Office PowerPoint</Application>
  <PresentationFormat>On-screen Show (4:3)</PresentationFormat>
  <Paragraphs>211</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Agenda</vt:lpstr>
      <vt:lpstr>Abstract</vt:lpstr>
      <vt:lpstr>Introduction</vt:lpstr>
      <vt:lpstr>Slide 5</vt:lpstr>
      <vt:lpstr>Mobile Intra-Campus Student Social Network[1]</vt:lpstr>
      <vt:lpstr>LITERATURE REVIEW </vt:lpstr>
      <vt:lpstr>LITERATURE REVIEW </vt:lpstr>
      <vt:lpstr>LITERATURE REVIEW </vt:lpstr>
      <vt:lpstr>LITERATURE REVIEW </vt:lpstr>
      <vt:lpstr>EXISTING SYSTEM</vt:lpstr>
      <vt:lpstr>PROPOSED SYSTEM</vt:lpstr>
      <vt:lpstr>SYSTEM REQUIREMENTS</vt:lpstr>
      <vt:lpstr>Block Diagram</vt:lpstr>
      <vt:lpstr>Modules</vt:lpstr>
      <vt:lpstr>Admin and Staff Module</vt:lpstr>
      <vt:lpstr>Slide 17</vt:lpstr>
      <vt:lpstr>Student Module</vt:lpstr>
      <vt:lpstr>Slide 19</vt:lpstr>
      <vt:lpstr>Campus Information Module</vt:lpstr>
      <vt:lpstr>Sequential Diagram </vt:lpstr>
      <vt:lpstr>Use Case Diagram</vt:lpstr>
      <vt:lpstr>Activity diagram for faculty module</vt:lpstr>
      <vt:lpstr>Slide 24</vt:lpstr>
      <vt:lpstr>Implementation Snapshots</vt:lpstr>
      <vt:lpstr>Admin &amp; Staff Module</vt:lpstr>
      <vt:lpstr>Student Module</vt:lpstr>
      <vt:lpstr>Database Module  </vt:lpstr>
      <vt:lpstr>Discussion Module</vt:lpstr>
      <vt:lpstr>Study material Module</vt:lpstr>
      <vt:lpstr>Individual chat Module</vt:lpstr>
      <vt:lpstr>Conclusion</vt:lpstr>
      <vt:lpstr>REFERENCES</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Sreedeepthi</dc:creator>
  <cp:lastModifiedBy>Kadiri Uday Kumar Reddy</cp:lastModifiedBy>
  <cp:revision>310</cp:revision>
  <dcterms:created xsi:type="dcterms:W3CDTF">2022-03-07T06:20:08Z</dcterms:created>
  <dcterms:modified xsi:type="dcterms:W3CDTF">2022-07-03T08:06:22Z</dcterms:modified>
</cp:coreProperties>
</file>